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1"/>
  </p:notesMasterIdLst>
  <p:sldIdLst>
    <p:sldId id="256" r:id="rId2"/>
    <p:sldId id="264" r:id="rId3"/>
    <p:sldId id="265" r:id="rId4"/>
    <p:sldId id="266" r:id="rId5"/>
    <p:sldId id="267" r:id="rId6"/>
    <p:sldId id="268" r:id="rId7"/>
    <p:sldId id="257" r:id="rId8"/>
    <p:sldId id="258" r:id="rId9"/>
    <p:sldId id="269" r:id="rId10"/>
    <p:sldId id="271" r:id="rId11"/>
    <p:sldId id="259" r:id="rId12"/>
    <p:sldId id="274" r:id="rId13"/>
    <p:sldId id="272" r:id="rId14"/>
    <p:sldId id="260" r:id="rId15"/>
    <p:sldId id="273" r:id="rId16"/>
    <p:sldId id="275" r:id="rId17"/>
    <p:sldId id="261" r:id="rId18"/>
    <p:sldId id="262" r:id="rId19"/>
    <p:sldId id="263" r:id="rId20"/>
  </p:sldIdLst>
  <p:sldSz cx="14630400" cy="8229600"/>
  <p:notesSz cx="8229600" cy="146304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91CE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85" d="100"/>
          <a:sy n="85" d="100"/>
        </p:scale>
        <p:origin x="906"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935680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en.wikipedia.org/wiki/Automotive_industry" TargetMode="External"/><Relationship Id="rId2" Type="http://schemas.openxmlformats.org/officeDocument/2006/relationships/image" Target="../media/image9.JPG"/><Relationship Id="rId1" Type="http://schemas.openxmlformats.org/officeDocument/2006/relationships/slideLayout" Target="../slideLayouts/slideLayout1.xml"/><Relationship Id="rId4" Type="http://schemas.openxmlformats.org/officeDocument/2006/relationships/hyperlink" Target="https://creativecommons.org/licenses/by-sa/3.0/" TargetMode="External"/></Relationships>
</file>

<file path=ppt/slides/_rels/slide11.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2.xml.rels><?xml version="1.0" encoding="UTF-8" standalone="yes"?>
<Relationships xmlns="http://schemas.openxmlformats.org/package/2006/relationships"><Relationship Id="rId3" Type="http://schemas.openxmlformats.org/officeDocument/2006/relationships/hyperlink" Target="https://sergetheconcierge.typepad.com/" TargetMode="External"/><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hyperlink" Target="https://gamma.app"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5.xml.rels><?xml version="1.0" encoding="UTF-8" standalone="yes"?>
<Relationships xmlns="http://schemas.openxmlformats.org/package/2006/relationships"><Relationship Id="rId3" Type="http://schemas.openxmlformats.org/officeDocument/2006/relationships/hyperlink" Target="https://www.open-electronics.org/bcn3d-technologies-develops-open-source-3d-printed-moveo-robotic-arm-for-schools/" TargetMode="External"/><Relationship Id="rId2" Type="http://schemas.openxmlformats.org/officeDocument/2006/relationships/image" Target="../media/image14.jp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7.png"/><Relationship Id="rId4" Type="http://schemas.openxmlformats.org/officeDocument/2006/relationships/hyperlink" Target="https://gamma.app"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6319599" y="1948934"/>
            <a:ext cx="6500932" cy="833199"/>
          </a:xfrm>
          <a:prstGeom prst="rect">
            <a:avLst/>
          </a:prstGeom>
          <a:noFill/>
          <a:ln/>
        </p:spPr>
        <p:txBody>
          <a:bodyPr wrap="none" rtlCol="0" anchor="t"/>
          <a:lstStyle/>
          <a:p>
            <a:pPr marL="0" indent="0">
              <a:lnSpc>
                <a:spcPts val="6561"/>
              </a:lnSpc>
              <a:buNone/>
            </a:pPr>
            <a:r>
              <a:rPr lang="en-US" sz="5249" b="1" kern="0" spc="-157" dirty="0">
                <a:solidFill>
                  <a:srgbClr val="591CE6"/>
                </a:solidFill>
                <a:latin typeface="p22-mackinac-pro" pitchFamily="34" charset="0"/>
                <a:ea typeface="p22-mackinac-pro" pitchFamily="34" charset="-122"/>
                <a:cs typeface="p22-mackinac-pro" pitchFamily="34" charset="-120"/>
              </a:rPr>
              <a:t>Types of Automation</a:t>
            </a:r>
            <a:endParaRPr lang="en-US" sz="5249" dirty="0"/>
          </a:p>
        </p:txBody>
      </p:sp>
      <p:sp>
        <p:nvSpPr>
          <p:cNvPr id="5" name="Text 3"/>
          <p:cNvSpPr/>
          <p:nvPr/>
        </p:nvSpPr>
        <p:spPr>
          <a:xfrm>
            <a:off x="6319599" y="3115389"/>
            <a:ext cx="7477601" cy="1066205"/>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Welcome to our presentation on types of automation. Automation is the future and we're here to enlighten you about its benefits, different types and limitations.</a:t>
            </a:r>
            <a:endParaRPr lang="en-US" sz="1750" dirty="0"/>
          </a:p>
        </p:txBody>
      </p:sp>
      <p:sp>
        <p:nvSpPr>
          <p:cNvPr id="6" name="Text 4"/>
          <p:cNvSpPr/>
          <p:nvPr/>
        </p:nvSpPr>
        <p:spPr>
          <a:xfrm>
            <a:off x="6319599" y="4431506"/>
            <a:ext cx="7477601" cy="355402"/>
          </a:xfrm>
          <a:prstGeom prst="rect">
            <a:avLst/>
          </a:prstGeom>
          <a:noFill/>
          <a:ln/>
        </p:spPr>
        <p:txBody>
          <a:bodyPr wrap="none" rtlCol="0" anchor="t"/>
          <a:lstStyle/>
          <a:p>
            <a:pPr marL="0" indent="0">
              <a:lnSpc>
                <a:spcPts val="2799"/>
              </a:lnSpc>
              <a:buNone/>
            </a:pPr>
            <a:r>
              <a:rPr lang="en-US" sz="1750" b="1" dirty="0">
                <a:solidFill>
                  <a:srgbClr val="272525"/>
                </a:solidFill>
                <a:latin typeface="Eudoxus Sans" pitchFamily="34" charset="0"/>
                <a:ea typeface="Eudoxus Sans" pitchFamily="34" charset="-122"/>
                <a:cs typeface="Eudoxus Sans" pitchFamily="34" charset="-120"/>
              </a:rPr>
              <a:t>By -  </a:t>
            </a:r>
            <a:endParaRPr lang="en-US" sz="1750" dirty="0"/>
          </a:p>
        </p:txBody>
      </p:sp>
      <p:sp>
        <p:nvSpPr>
          <p:cNvPr id="7" name="Text 5"/>
          <p:cNvSpPr/>
          <p:nvPr/>
        </p:nvSpPr>
        <p:spPr>
          <a:xfrm>
            <a:off x="6675001" y="5036820"/>
            <a:ext cx="7122200" cy="355402"/>
          </a:xfrm>
          <a:prstGeom prst="rect">
            <a:avLst/>
          </a:prstGeom>
          <a:noFill/>
          <a:ln/>
        </p:spPr>
        <p:txBody>
          <a:bodyPr wrap="none" rtlCol="0" anchor="t"/>
          <a:lstStyle/>
          <a:p>
            <a:pPr marL="342900" indent="-342900" algn="l">
              <a:lnSpc>
                <a:spcPts val="2799"/>
              </a:lnSpc>
              <a:buSzPct val="100000"/>
              <a:buFont typeface="+mj-lt"/>
              <a:buAutoNum type="arabicPeriod"/>
            </a:pPr>
            <a:r>
              <a:rPr lang="en-US" sz="1750" b="1" dirty="0">
                <a:solidFill>
                  <a:srgbClr val="272525"/>
                </a:solidFill>
                <a:latin typeface="Eudoxus Sans" pitchFamily="34" charset="0"/>
                <a:ea typeface="Eudoxus Sans" pitchFamily="34" charset="-122"/>
                <a:cs typeface="Eudoxus Sans" pitchFamily="34" charset="-120"/>
              </a:rPr>
              <a:t>Sufiya Sayyad</a:t>
            </a:r>
            <a:endParaRPr lang="en-US" sz="1750" dirty="0"/>
          </a:p>
        </p:txBody>
      </p:sp>
      <p:sp>
        <p:nvSpPr>
          <p:cNvPr id="8" name="Text 6"/>
          <p:cNvSpPr/>
          <p:nvPr/>
        </p:nvSpPr>
        <p:spPr>
          <a:xfrm>
            <a:off x="6675001" y="5481042"/>
            <a:ext cx="7122200" cy="355402"/>
          </a:xfrm>
          <a:prstGeom prst="rect">
            <a:avLst/>
          </a:prstGeom>
          <a:noFill/>
          <a:ln/>
        </p:spPr>
        <p:txBody>
          <a:bodyPr wrap="none" rtlCol="0" anchor="t"/>
          <a:lstStyle/>
          <a:p>
            <a:pPr marL="342900" indent="-342900" algn="l">
              <a:lnSpc>
                <a:spcPts val="2799"/>
              </a:lnSpc>
              <a:buSzPct val="100000"/>
              <a:buFont typeface="+mj-lt"/>
              <a:buAutoNum type="arabicPeriod" startAt="2"/>
            </a:pPr>
            <a:r>
              <a:rPr lang="en-US" sz="1750" b="1" dirty="0">
                <a:solidFill>
                  <a:srgbClr val="272525"/>
                </a:solidFill>
                <a:latin typeface="Eudoxus Sans" pitchFamily="34" charset="0"/>
                <a:ea typeface="Eudoxus Sans" pitchFamily="34" charset="-122"/>
                <a:cs typeface="Eudoxus Sans" pitchFamily="34" charset="-120"/>
              </a:rPr>
              <a:t>Onkar Dokhe</a:t>
            </a:r>
            <a:endParaRPr lang="en-US" sz="1750" dirty="0"/>
          </a:p>
        </p:txBody>
      </p:sp>
      <p:sp>
        <p:nvSpPr>
          <p:cNvPr id="9" name="Text 7"/>
          <p:cNvSpPr/>
          <p:nvPr/>
        </p:nvSpPr>
        <p:spPr>
          <a:xfrm>
            <a:off x="6675001" y="5925264"/>
            <a:ext cx="7122200" cy="355402"/>
          </a:xfrm>
          <a:prstGeom prst="rect">
            <a:avLst/>
          </a:prstGeom>
          <a:noFill/>
          <a:ln/>
        </p:spPr>
        <p:txBody>
          <a:bodyPr wrap="none" rtlCol="0" anchor="t"/>
          <a:lstStyle/>
          <a:p>
            <a:pPr marL="342900" indent="-342900" algn="l">
              <a:lnSpc>
                <a:spcPts val="2799"/>
              </a:lnSpc>
              <a:buSzPct val="100000"/>
              <a:buFont typeface="+mj-lt"/>
              <a:buAutoNum type="arabicPeriod" startAt="3"/>
            </a:pPr>
            <a:r>
              <a:rPr lang="en-US" sz="1750" b="1" dirty="0">
                <a:solidFill>
                  <a:srgbClr val="272525"/>
                </a:solidFill>
                <a:latin typeface="Eudoxus Sans" pitchFamily="34" charset="0"/>
                <a:ea typeface="Eudoxus Sans" pitchFamily="34" charset="-122"/>
                <a:cs typeface="Eudoxus Sans" pitchFamily="34" charset="-120"/>
              </a:rPr>
              <a:t>Sanika Menkudale</a:t>
            </a:r>
            <a:endParaRPr lang="en-US" sz="1750" dirty="0"/>
          </a:p>
        </p:txBody>
      </p:sp>
      <p:pic>
        <p:nvPicPr>
          <p:cNvPr id="10" name="Image 0" descr="preencoded.png"/>
          <p:cNvPicPr>
            <a:picLocks noChangeAspect="1"/>
          </p:cNvPicPr>
          <p:nvPr/>
        </p:nvPicPr>
        <p:blipFill>
          <a:blip r:embed="rId3"/>
          <a:stretch>
            <a:fillRect/>
          </a:stretch>
        </p:blipFill>
        <p:spPr>
          <a:xfrm>
            <a:off x="0" y="0"/>
            <a:ext cx="5486400" cy="8229600"/>
          </a:xfrm>
          <a:prstGeom prst="rect">
            <a:avLst/>
          </a:prstGeom>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4F71A3-9BD7-6256-1C62-AAF42B21DF89}"/>
              </a:ext>
            </a:extLst>
          </p:cNvPr>
          <p:cNvSpPr txBox="1"/>
          <p:nvPr/>
        </p:nvSpPr>
        <p:spPr>
          <a:xfrm>
            <a:off x="733778" y="1412795"/>
            <a:ext cx="6581422" cy="830997"/>
          </a:xfrm>
          <a:prstGeom prst="rect">
            <a:avLst/>
          </a:prstGeom>
          <a:noFill/>
        </p:spPr>
        <p:txBody>
          <a:bodyPr wrap="square" rtlCol="0">
            <a:spAutoFit/>
          </a:bodyPr>
          <a:lstStyle/>
          <a:p>
            <a:r>
              <a:rPr lang="en-US" sz="4800" b="1" kern="0" spc="-131" dirty="0">
                <a:solidFill>
                  <a:srgbClr val="591CE6"/>
                </a:solidFill>
                <a:latin typeface="p22-mackinac-pro" pitchFamily="34" charset="0"/>
                <a:ea typeface="p22-mackinac-pro" pitchFamily="34" charset="-122"/>
              </a:rPr>
              <a:t>current usage</a:t>
            </a:r>
            <a:endParaRPr lang="en-IN" dirty="0">
              <a:latin typeface="Calibr"/>
            </a:endParaRPr>
          </a:p>
        </p:txBody>
      </p:sp>
      <p:sp>
        <p:nvSpPr>
          <p:cNvPr id="3" name="TextBox 2">
            <a:extLst>
              <a:ext uri="{FF2B5EF4-FFF2-40B4-BE49-F238E27FC236}">
                <a16:creationId xmlns:a16="http://schemas.microsoft.com/office/drawing/2014/main" id="{37D3F433-D6A4-E7FC-540D-1994ED1E31FF}"/>
              </a:ext>
            </a:extLst>
          </p:cNvPr>
          <p:cNvSpPr txBox="1"/>
          <p:nvPr/>
        </p:nvSpPr>
        <p:spPr>
          <a:xfrm>
            <a:off x="733778" y="2980267"/>
            <a:ext cx="7676445" cy="2954655"/>
          </a:xfrm>
          <a:prstGeom prst="rect">
            <a:avLst/>
          </a:prstGeom>
          <a:noFill/>
        </p:spPr>
        <p:txBody>
          <a:bodyPr wrap="square" rtlCol="0">
            <a:spAutoFit/>
          </a:bodyPr>
          <a:lstStyle/>
          <a:p>
            <a:r>
              <a:rPr lang="en-IN" sz="2400" kern="100" dirty="0">
                <a:effectLst/>
                <a:latin typeface="Eudoxus Sans"/>
                <a:ea typeface="Calibri" panose="020F0502020204030204" pitchFamily="34" charset="0"/>
                <a:cs typeface="Times New Roman" panose="02020603050405020304" pitchFamily="18" charset="0"/>
              </a:rPr>
              <a:t> Today, fixed automation is still prevalent in industries like automotive manufacturing. In </a:t>
            </a:r>
            <a:r>
              <a:rPr lang="en-IN" sz="2400" b="1" kern="100" dirty="0">
                <a:solidFill>
                  <a:srgbClr val="591CE6"/>
                </a:solidFill>
                <a:effectLst/>
                <a:latin typeface="Eudoxus Sans"/>
                <a:ea typeface="Calibri" panose="020F0502020204030204" pitchFamily="34" charset="0"/>
                <a:cs typeface="Times New Roman" panose="02020603050405020304" pitchFamily="18" charset="0"/>
              </a:rPr>
              <a:t>car assembly </a:t>
            </a:r>
            <a:r>
              <a:rPr lang="en-IN" sz="2400" kern="100" dirty="0">
                <a:effectLst/>
                <a:latin typeface="Eudoxus Sans"/>
                <a:ea typeface="Calibri" panose="020F0502020204030204" pitchFamily="34" charset="0"/>
                <a:cs typeface="Times New Roman" panose="02020603050405020304" pitchFamily="18" charset="0"/>
              </a:rPr>
              <a:t>lines, robotic arms perform </a:t>
            </a:r>
            <a:r>
              <a:rPr lang="en-IN" sz="2400" b="1" kern="100" dirty="0">
                <a:solidFill>
                  <a:srgbClr val="591CE6"/>
                </a:solidFill>
                <a:effectLst/>
                <a:latin typeface="Eudoxus Sans"/>
                <a:ea typeface="Calibri" panose="020F0502020204030204" pitchFamily="34" charset="0"/>
                <a:cs typeface="Times New Roman" panose="02020603050405020304" pitchFamily="18" charset="0"/>
              </a:rPr>
              <a:t>welding</a:t>
            </a:r>
            <a:r>
              <a:rPr lang="en-IN" sz="2400" kern="100" dirty="0">
                <a:effectLst/>
                <a:latin typeface="Eudoxus Sans"/>
                <a:ea typeface="Calibri" panose="020F0502020204030204" pitchFamily="34" charset="0"/>
                <a:cs typeface="Times New Roman" panose="02020603050405020304" pitchFamily="18" charset="0"/>
              </a:rPr>
              <a:t>, </a:t>
            </a:r>
            <a:r>
              <a:rPr lang="en-IN" sz="2400" b="1" kern="100" dirty="0">
                <a:solidFill>
                  <a:srgbClr val="591CE6"/>
                </a:solidFill>
                <a:effectLst/>
                <a:latin typeface="Eudoxus Sans"/>
                <a:ea typeface="Calibri" panose="020F0502020204030204" pitchFamily="34" charset="0"/>
                <a:cs typeface="Times New Roman" panose="02020603050405020304" pitchFamily="18" charset="0"/>
              </a:rPr>
              <a:t>painting</a:t>
            </a:r>
            <a:r>
              <a:rPr lang="en-IN" sz="2400" kern="100" dirty="0">
                <a:effectLst/>
                <a:latin typeface="Eudoxus Sans"/>
                <a:ea typeface="Calibri" panose="020F0502020204030204" pitchFamily="34" charset="0"/>
                <a:cs typeface="Times New Roman" panose="02020603050405020304" pitchFamily="18" charset="0"/>
              </a:rPr>
              <a:t>, and assembly tasks precisely and repetitively. These systems are dedicated to specific functions, ensuring product consistency and high-speed production.</a:t>
            </a:r>
          </a:p>
          <a:p>
            <a:endParaRPr lang="en-IN" sz="2400" kern="100" dirty="0">
              <a:effectLst/>
              <a:latin typeface="Eudoxus Sans"/>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A0BE3CB1-6319-CD65-DCEB-68F1A80F7472}"/>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331200" y="1595861"/>
            <a:ext cx="6096000" cy="4572000"/>
          </a:xfrm>
          <a:prstGeom prst="rect">
            <a:avLst/>
          </a:prstGeom>
        </p:spPr>
      </p:pic>
      <p:sp>
        <p:nvSpPr>
          <p:cNvPr id="7" name="TextBox 6">
            <a:extLst>
              <a:ext uri="{FF2B5EF4-FFF2-40B4-BE49-F238E27FC236}">
                <a16:creationId xmlns:a16="http://schemas.microsoft.com/office/drawing/2014/main" id="{34EE9E16-340B-7829-AEE3-769111F61765}"/>
              </a:ext>
            </a:extLst>
          </p:cNvPr>
          <p:cNvSpPr txBox="1"/>
          <p:nvPr/>
        </p:nvSpPr>
        <p:spPr>
          <a:xfrm>
            <a:off x="4267200" y="6400800"/>
            <a:ext cx="6096000" cy="230832"/>
          </a:xfrm>
          <a:prstGeom prst="rect">
            <a:avLst/>
          </a:prstGeom>
          <a:noFill/>
        </p:spPr>
        <p:txBody>
          <a:bodyPr wrap="square" rtlCol="0">
            <a:spAutoFit/>
          </a:bodyPr>
          <a:lstStyle/>
          <a:p>
            <a:r>
              <a:rPr lang="en-IN" sz="900">
                <a:hlinkClick r:id="rId3" tooltip="https://en.wikipedia.org/wiki/Automotive_industry"/>
              </a:rPr>
              <a:t>This Photo</a:t>
            </a:r>
            <a:r>
              <a:rPr lang="en-IN" sz="900"/>
              <a:t> by Unknown Author is licensed under </a:t>
            </a:r>
            <a:r>
              <a:rPr lang="en-IN" sz="900">
                <a:hlinkClick r:id="rId4" tooltip="https://creativecommons.org/licenses/by-sa/3.0/"/>
              </a:rPr>
              <a:t>CC BY-SA</a:t>
            </a:r>
            <a:endParaRPr lang="en-IN" sz="900"/>
          </a:p>
        </p:txBody>
      </p:sp>
    </p:spTree>
    <p:extLst>
      <p:ext uri="{BB962C8B-B14F-4D97-AF65-F5344CB8AC3E}">
        <p14:creationId xmlns:p14="http://schemas.microsoft.com/office/powerpoint/2010/main" val="32165883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2037993" y="896303"/>
            <a:ext cx="7038618"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2.Programmable Automation</a:t>
            </a:r>
            <a:endParaRPr lang="en-US" sz="4374" dirty="0"/>
          </a:p>
        </p:txBody>
      </p:sp>
      <p:sp>
        <p:nvSpPr>
          <p:cNvPr id="5" name="Shape 3"/>
          <p:cNvSpPr/>
          <p:nvPr/>
        </p:nvSpPr>
        <p:spPr>
          <a:xfrm>
            <a:off x="7293054" y="2035016"/>
            <a:ext cx="44410" cy="5298162"/>
          </a:xfrm>
          <a:prstGeom prst="rect">
            <a:avLst/>
          </a:prstGeom>
          <a:solidFill>
            <a:srgbClr val="C1AFE9"/>
          </a:solidFill>
          <a:ln/>
        </p:spPr>
        <p:txBody>
          <a:bodyPr/>
          <a:lstStyle/>
          <a:p>
            <a:endParaRPr lang="en-IN"/>
          </a:p>
        </p:txBody>
      </p:sp>
      <p:sp>
        <p:nvSpPr>
          <p:cNvPr id="6" name="Shape 4"/>
          <p:cNvSpPr/>
          <p:nvPr/>
        </p:nvSpPr>
        <p:spPr>
          <a:xfrm>
            <a:off x="7565172" y="2436316"/>
            <a:ext cx="777597" cy="44410"/>
          </a:xfrm>
          <a:prstGeom prst="rect">
            <a:avLst/>
          </a:prstGeom>
          <a:solidFill>
            <a:srgbClr val="C1AFE9"/>
          </a:solidFill>
          <a:ln/>
        </p:spPr>
        <p:txBody>
          <a:bodyPr/>
          <a:lstStyle/>
          <a:p>
            <a:endParaRPr lang="en-IN"/>
          </a:p>
        </p:txBody>
      </p:sp>
      <p:sp>
        <p:nvSpPr>
          <p:cNvPr id="7" name="Shape 5"/>
          <p:cNvSpPr/>
          <p:nvPr/>
        </p:nvSpPr>
        <p:spPr>
          <a:xfrm>
            <a:off x="7065228" y="2208609"/>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8" name="Text 6"/>
          <p:cNvSpPr/>
          <p:nvPr/>
        </p:nvSpPr>
        <p:spPr>
          <a:xfrm>
            <a:off x="7251561" y="2250281"/>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7"/>
          <p:cNvSpPr/>
          <p:nvPr/>
        </p:nvSpPr>
        <p:spPr>
          <a:xfrm>
            <a:off x="8537258" y="2257187"/>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Definition</a:t>
            </a:r>
            <a:endParaRPr lang="en-US" sz="2187" dirty="0"/>
          </a:p>
        </p:txBody>
      </p:sp>
      <p:sp>
        <p:nvSpPr>
          <p:cNvPr id="10" name="Text 8"/>
          <p:cNvSpPr/>
          <p:nvPr/>
        </p:nvSpPr>
        <p:spPr>
          <a:xfrm>
            <a:off x="8537258" y="2826544"/>
            <a:ext cx="4055150"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Programmable automation involves machines that can be programmed to perform a variety of tasks based on different inputs, and can be reprogrammed as needed.</a:t>
            </a:r>
            <a:endParaRPr lang="en-US" sz="1750" dirty="0"/>
          </a:p>
        </p:txBody>
      </p:sp>
      <p:sp>
        <p:nvSpPr>
          <p:cNvPr id="11" name="Shape 9"/>
          <p:cNvSpPr/>
          <p:nvPr/>
        </p:nvSpPr>
        <p:spPr>
          <a:xfrm>
            <a:off x="6287631" y="3547170"/>
            <a:ext cx="777597" cy="44410"/>
          </a:xfrm>
          <a:prstGeom prst="rect">
            <a:avLst/>
          </a:prstGeom>
          <a:solidFill>
            <a:srgbClr val="C1AFE9"/>
          </a:solidFill>
          <a:ln/>
        </p:spPr>
        <p:txBody>
          <a:bodyPr/>
          <a:lstStyle/>
          <a:p>
            <a:endParaRPr lang="en-IN"/>
          </a:p>
        </p:txBody>
      </p:sp>
      <p:sp>
        <p:nvSpPr>
          <p:cNvPr id="12" name="Shape 10"/>
          <p:cNvSpPr/>
          <p:nvPr/>
        </p:nvSpPr>
        <p:spPr>
          <a:xfrm>
            <a:off x="7065228" y="3319463"/>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3" name="Text 11"/>
          <p:cNvSpPr/>
          <p:nvPr/>
        </p:nvSpPr>
        <p:spPr>
          <a:xfrm>
            <a:off x="7224891" y="3361134"/>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2"/>
          <p:cNvSpPr/>
          <p:nvPr/>
        </p:nvSpPr>
        <p:spPr>
          <a:xfrm>
            <a:off x="3871198" y="3368040"/>
            <a:ext cx="2221944" cy="347186"/>
          </a:xfrm>
          <a:prstGeom prst="rect">
            <a:avLst/>
          </a:prstGeom>
          <a:noFill/>
          <a:ln/>
        </p:spPr>
        <p:txBody>
          <a:bodyPr wrap="none" rtlCol="0" anchor="t"/>
          <a:lstStyle/>
          <a:p>
            <a:pPr marL="0" indent="0" algn="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Examples</a:t>
            </a:r>
            <a:endParaRPr lang="en-US" sz="2187" dirty="0"/>
          </a:p>
        </p:txBody>
      </p:sp>
      <p:sp>
        <p:nvSpPr>
          <p:cNvPr id="15" name="Text 13"/>
          <p:cNvSpPr/>
          <p:nvPr/>
        </p:nvSpPr>
        <p:spPr>
          <a:xfrm>
            <a:off x="2037993" y="3937397"/>
            <a:ext cx="4055150" cy="710803"/>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CNC machines, 3D printers, robotic arms</a:t>
            </a:r>
            <a:endParaRPr lang="en-US" sz="1750" dirty="0"/>
          </a:p>
        </p:txBody>
      </p:sp>
      <p:sp>
        <p:nvSpPr>
          <p:cNvPr id="16" name="Shape 14"/>
          <p:cNvSpPr/>
          <p:nvPr/>
        </p:nvSpPr>
        <p:spPr>
          <a:xfrm>
            <a:off x="7565172" y="5449193"/>
            <a:ext cx="777597" cy="44410"/>
          </a:xfrm>
          <a:prstGeom prst="rect">
            <a:avLst/>
          </a:prstGeom>
          <a:solidFill>
            <a:srgbClr val="C1AFE9"/>
          </a:solidFill>
          <a:ln/>
        </p:spPr>
        <p:txBody>
          <a:bodyPr/>
          <a:lstStyle/>
          <a:p>
            <a:endParaRPr lang="en-IN"/>
          </a:p>
        </p:txBody>
      </p:sp>
      <p:sp>
        <p:nvSpPr>
          <p:cNvPr id="17" name="Shape 15"/>
          <p:cNvSpPr/>
          <p:nvPr/>
        </p:nvSpPr>
        <p:spPr>
          <a:xfrm>
            <a:off x="7065228" y="5221486"/>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8" name="Text 16"/>
          <p:cNvSpPr/>
          <p:nvPr/>
        </p:nvSpPr>
        <p:spPr>
          <a:xfrm>
            <a:off x="7221081" y="5263158"/>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7"/>
          <p:cNvSpPr/>
          <p:nvPr/>
        </p:nvSpPr>
        <p:spPr>
          <a:xfrm>
            <a:off x="8537258" y="5270063"/>
            <a:ext cx="2221944"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Advantages</a:t>
            </a:r>
            <a:endParaRPr lang="en-US" sz="2187" dirty="0"/>
          </a:p>
        </p:txBody>
      </p:sp>
      <p:sp>
        <p:nvSpPr>
          <p:cNvPr id="20" name="Text 18"/>
          <p:cNvSpPr/>
          <p:nvPr/>
        </p:nvSpPr>
        <p:spPr>
          <a:xfrm>
            <a:off x="8892659" y="5867162"/>
            <a:ext cx="3699748"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Flexibility</a:t>
            </a:r>
            <a:endParaRPr lang="en-US" sz="1750" dirty="0"/>
          </a:p>
        </p:txBody>
      </p:sp>
      <p:sp>
        <p:nvSpPr>
          <p:cNvPr id="21" name="Text 19"/>
          <p:cNvSpPr/>
          <p:nvPr/>
        </p:nvSpPr>
        <p:spPr>
          <a:xfrm>
            <a:off x="8892659" y="6311384"/>
            <a:ext cx="3699748"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Higher precision</a:t>
            </a:r>
            <a:endParaRPr lang="en-US" sz="1750" dirty="0"/>
          </a:p>
        </p:txBody>
      </p:sp>
      <p:sp>
        <p:nvSpPr>
          <p:cNvPr id="22" name="Text 20"/>
          <p:cNvSpPr/>
          <p:nvPr/>
        </p:nvSpPr>
        <p:spPr>
          <a:xfrm>
            <a:off x="8892659" y="6755606"/>
            <a:ext cx="3699748"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Ability to produce complex parts</a:t>
            </a:r>
            <a:endParaRPr lang="en-US" sz="1750" dirty="0"/>
          </a:p>
        </p:txBody>
      </p:sp>
      <p:pic>
        <p:nvPicPr>
          <p:cNvPr id="23"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4F71A3-9BD7-6256-1C62-AAF42B21DF89}"/>
              </a:ext>
            </a:extLst>
          </p:cNvPr>
          <p:cNvSpPr txBox="1"/>
          <p:nvPr/>
        </p:nvSpPr>
        <p:spPr>
          <a:xfrm>
            <a:off x="903110" y="1412795"/>
            <a:ext cx="6570133" cy="830997"/>
          </a:xfrm>
          <a:prstGeom prst="rect">
            <a:avLst/>
          </a:prstGeom>
          <a:noFill/>
        </p:spPr>
        <p:txBody>
          <a:bodyPr wrap="square" rtlCol="0">
            <a:spAutoFit/>
          </a:bodyPr>
          <a:lstStyle/>
          <a:p>
            <a:r>
              <a:rPr lang="en-US" sz="4800" b="1" kern="0" spc="-131" dirty="0">
                <a:solidFill>
                  <a:srgbClr val="591CE6"/>
                </a:solidFill>
                <a:latin typeface="p22-mackinac-pro" pitchFamily="34" charset="0"/>
                <a:ea typeface="p22-mackinac-pro" pitchFamily="34" charset="-122"/>
              </a:rPr>
              <a:t>Historical development</a:t>
            </a:r>
            <a:endParaRPr lang="en-IN" dirty="0">
              <a:latin typeface="Calibr"/>
            </a:endParaRPr>
          </a:p>
        </p:txBody>
      </p:sp>
      <p:sp>
        <p:nvSpPr>
          <p:cNvPr id="3" name="TextBox 2">
            <a:extLst>
              <a:ext uri="{FF2B5EF4-FFF2-40B4-BE49-F238E27FC236}">
                <a16:creationId xmlns:a16="http://schemas.microsoft.com/office/drawing/2014/main" id="{37D3F433-D6A4-E7FC-540D-1994ED1E31FF}"/>
              </a:ext>
            </a:extLst>
          </p:cNvPr>
          <p:cNvSpPr txBox="1"/>
          <p:nvPr/>
        </p:nvSpPr>
        <p:spPr>
          <a:xfrm>
            <a:off x="835377" y="2980267"/>
            <a:ext cx="7540980" cy="2215991"/>
          </a:xfrm>
          <a:prstGeom prst="rect">
            <a:avLst/>
          </a:prstGeom>
          <a:noFill/>
        </p:spPr>
        <p:txBody>
          <a:bodyPr wrap="square" rtlCol="0">
            <a:spAutoFit/>
          </a:bodyPr>
          <a:lstStyle/>
          <a:p>
            <a:r>
              <a:rPr lang="en-IN" sz="2400" dirty="0">
                <a:effectLst/>
                <a:latin typeface="Eudoxus Sans"/>
                <a:ea typeface="Calibri" panose="020F0502020204030204" pitchFamily="34" charset="0"/>
                <a:cs typeface="Times New Roman" panose="02020603050405020304" pitchFamily="18" charset="0"/>
              </a:rPr>
              <a:t>The development of programmable automation can be traced back to the mid-20th century with the advent of digital computers. The first numerical control (NC) machines were introduced in the 1940s, which laid the foundation for programmable automation</a:t>
            </a:r>
            <a:endParaRPr lang="en-IN" sz="2400" kern="100" dirty="0">
              <a:effectLst/>
              <a:latin typeface="Eudoxus Sans"/>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8EC43917-F861-F92A-3396-5947FFC95E80}"/>
              </a:ext>
            </a:extLst>
          </p:cNvPr>
          <p:cNvPicPr>
            <a:picLocks noChangeAspect="1"/>
          </p:cNvPicPr>
          <p:nvPr/>
        </p:nvPicPr>
        <p:blipFill rotWithShape="1">
          <a:blip r:embed="rId2">
            <a:extLst>
              <a:ext uri="{837473B0-CC2E-450A-ABE3-18F120FF3D39}">
                <a1611:picAttrSrcUrl xmlns:a1611="http://schemas.microsoft.com/office/drawing/2016/11/main" r:id="rId3"/>
              </a:ext>
            </a:extLst>
          </a:blip>
          <a:srcRect l="4330" r="25065" b="7845"/>
          <a:stretch/>
        </p:blipFill>
        <p:spPr>
          <a:xfrm>
            <a:off x="8286046" y="1806221"/>
            <a:ext cx="6073421" cy="4459111"/>
          </a:xfrm>
          <a:prstGeom prst="rect">
            <a:avLst/>
          </a:prstGeom>
        </p:spPr>
      </p:pic>
    </p:spTree>
    <p:extLst>
      <p:ext uri="{BB962C8B-B14F-4D97-AF65-F5344CB8AC3E}">
        <p14:creationId xmlns:p14="http://schemas.microsoft.com/office/powerpoint/2010/main" val="38204791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4F71A3-9BD7-6256-1C62-AAF42B21DF89}"/>
              </a:ext>
            </a:extLst>
          </p:cNvPr>
          <p:cNvSpPr txBox="1"/>
          <p:nvPr/>
        </p:nvSpPr>
        <p:spPr>
          <a:xfrm>
            <a:off x="733778" y="1412795"/>
            <a:ext cx="6581422" cy="830997"/>
          </a:xfrm>
          <a:prstGeom prst="rect">
            <a:avLst/>
          </a:prstGeom>
          <a:noFill/>
        </p:spPr>
        <p:txBody>
          <a:bodyPr wrap="square" rtlCol="0">
            <a:spAutoFit/>
          </a:bodyPr>
          <a:lstStyle/>
          <a:p>
            <a:r>
              <a:rPr lang="en-US" sz="4800" b="1" kern="0" spc="-131" dirty="0">
                <a:solidFill>
                  <a:srgbClr val="591CE6"/>
                </a:solidFill>
                <a:latin typeface="p22-mackinac-pro" pitchFamily="34" charset="0"/>
                <a:ea typeface="p22-mackinac-pro" pitchFamily="34" charset="-122"/>
              </a:rPr>
              <a:t>current usage</a:t>
            </a:r>
            <a:endParaRPr lang="en-IN" dirty="0">
              <a:latin typeface="Calibr"/>
            </a:endParaRPr>
          </a:p>
        </p:txBody>
      </p:sp>
      <p:sp>
        <p:nvSpPr>
          <p:cNvPr id="3" name="TextBox 2">
            <a:extLst>
              <a:ext uri="{FF2B5EF4-FFF2-40B4-BE49-F238E27FC236}">
                <a16:creationId xmlns:a16="http://schemas.microsoft.com/office/drawing/2014/main" id="{37D3F433-D6A4-E7FC-540D-1994ED1E31FF}"/>
              </a:ext>
            </a:extLst>
          </p:cNvPr>
          <p:cNvSpPr txBox="1"/>
          <p:nvPr/>
        </p:nvSpPr>
        <p:spPr>
          <a:xfrm>
            <a:off x="733778" y="2980267"/>
            <a:ext cx="7676445" cy="738664"/>
          </a:xfrm>
          <a:prstGeom prst="rect">
            <a:avLst/>
          </a:prstGeom>
          <a:noFill/>
        </p:spPr>
        <p:txBody>
          <a:bodyPr wrap="square" rtlCol="0">
            <a:spAutoFit/>
          </a:bodyPr>
          <a:lstStyle/>
          <a:p>
            <a:r>
              <a:rPr lang="en-IN" sz="2400" kern="100" dirty="0">
                <a:effectLst/>
                <a:latin typeface="Eudoxus Sans"/>
                <a:ea typeface="Calibri" panose="020F0502020204030204" pitchFamily="34" charset="0"/>
                <a:cs typeface="Times New Roman" panose="02020603050405020304" pitchFamily="18" charset="0"/>
              </a:rPr>
              <a:t> </a:t>
            </a:r>
          </a:p>
          <a:p>
            <a:endParaRPr lang="en-IN" dirty="0"/>
          </a:p>
        </p:txBody>
      </p:sp>
      <p:sp>
        <p:nvSpPr>
          <p:cNvPr id="4" name="TextBox 3">
            <a:extLst>
              <a:ext uri="{FF2B5EF4-FFF2-40B4-BE49-F238E27FC236}">
                <a16:creationId xmlns:a16="http://schemas.microsoft.com/office/drawing/2014/main" id="{27E8E284-4DE6-FA46-2BDF-F2E0D4A78A20}"/>
              </a:ext>
            </a:extLst>
          </p:cNvPr>
          <p:cNvSpPr txBox="1"/>
          <p:nvPr/>
        </p:nvSpPr>
        <p:spPr>
          <a:xfrm>
            <a:off x="643467" y="2958531"/>
            <a:ext cx="7168444" cy="2308324"/>
          </a:xfrm>
          <a:prstGeom prst="rect">
            <a:avLst/>
          </a:prstGeom>
          <a:noFill/>
        </p:spPr>
        <p:txBody>
          <a:bodyPr wrap="square" rtlCol="0">
            <a:spAutoFit/>
          </a:bodyPr>
          <a:lstStyle/>
          <a:p>
            <a:r>
              <a:rPr lang="en-IN" sz="2400" kern="100" dirty="0">
                <a:effectLst/>
                <a:latin typeface="Eudoxus Sans"/>
                <a:ea typeface="Calibri" panose="020F0502020204030204" pitchFamily="34" charset="0"/>
                <a:cs typeface="Times New Roman" panose="02020603050405020304" pitchFamily="18" charset="0"/>
              </a:rPr>
              <a:t>Programmable automation has evolved and expanded into various industries, including aerospace, automotive, and electronics manufacturing. </a:t>
            </a:r>
            <a:r>
              <a:rPr lang="en-IN" sz="2400" b="1" kern="100" dirty="0">
                <a:solidFill>
                  <a:srgbClr val="591CE6"/>
                </a:solidFill>
                <a:effectLst/>
                <a:latin typeface="Eudoxus Sans"/>
                <a:ea typeface="Calibri" panose="020F0502020204030204" pitchFamily="34" charset="0"/>
                <a:cs typeface="Times New Roman" panose="02020603050405020304" pitchFamily="18" charset="0"/>
              </a:rPr>
              <a:t>Modern CNC machines</a:t>
            </a:r>
            <a:r>
              <a:rPr lang="en-IN" sz="2400" kern="100" dirty="0">
                <a:effectLst/>
                <a:latin typeface="Eudoxus Sans"/>
                <a:ea typeface="Calibri" panose="020F0502020204030204" pitchFamily="34" charset="0"/>
                <a:cs typeface="Times New Roman" panose="02020603050405020304" pitchFamily="18" charset="0"/>
              </a:rPr>
              <a:t>, controlled by computer programs, enable the precise and efficient production of complex components</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sz="2400" dirty="0">
              <a:latin typeface="Eudoxus Sans"/>
            </a:endParaRPr>
          </a:p>
        </p:txBody>
      </p:sp>
    </p:spTree>
    <p:extLst>
      <p:ext uri="{BB962C8B-B14F-4D97-AF65-F5344CB8AC3E}">
        <p14:creationId xmlns:p14="http://schemas.microsoft.com/office/powerpoint/2010/main" val="117263704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2037993" y="1214914"/>
            <a:ext cx="5299353"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3.Flexible Automation</a:t>
            </a:r>
            <a:endParaRPr lang="en-US" sz="4374" dirty="0"/>
          </a:p>
        </p:txBody>
      </p:sp>
      <p:pic>
        <p:nvPicPr>
          <p:cNvPr id="5" name="Image 0" descr="preencoded.png"/>
          <p:cNvPicPr>
            <a:picLocks noChangeAspect="1"/>
          </p:cNvPicPr>
          <p:nvPr/>
        </p:nvPicPr>
        <p:blipFill>
          <a:blip r:embed="rId3"/>
          <a:stretch>
            <a:fillRect/>
          </a:stretch>
        </p:blipFill>
        <p:spPr>
          <a:xfrm>
            <a:off x="2037993" y="2353628"/>
            <a:ext cx="3295888" cy="2036921"/>
          </a:xfrm>
          <a:prstGeom prst="rect">
            <a:avLst/>
          </a:prstGeom>
        </p:spPr>
      </p:pic>
      <p:sp>
        <p:nvSpPr>
          <p:cNvPr id="6" name="Text 3"/>
          <p:cNvSpPr/>
          <p:nvPr/>
        </p:nvSpPr>
        <p:spPr>
          <a:xfrm>
            <a:off x="2037993" y="4668203"/>
            <a:ext cx="2221944"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Definition</a:t>
            </a:r>
            <a:endParaRPr lang="en-US" sz="2187" dirty="0"/>
          </a:p>
        </p:txBody>
      </p:sp>
      <p:sp>
        <p:nvSpPr>
          <p:cNvPr id="7" name="Text 4"/>
          <p:cNvSpPr/>
          <p:nvPr/>
        </p:nvSpPr>
        <p:spPr>
          <a:xfrm>
            <a:off x="2037993" y="5237559"/>
            <a:ext cx="3295888" cy="1777008"/>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Flexible automation systems are designed to handle a </a:t>
            </a:r>
            <a:r>
              <a:rPr lang="en-US" sz="1750" b="1" dirty="0">
                <a:solidFill>
                  <a:srgbClr val="591CE6"/>
                </a:solidFill>
                <a:latin typeface="Eudoxus Sans" pitchFamily="34" charset="0"/>
                <a:ea typeface="Eudoxus Sans" pitchFamily="34" charset="-122"/>
                <a:cs typeface="Eudoxus Sans" pitchFamily="34" charset="-120"/>
              </a:rPr>
              <a:t>variety of products</a:t>
            </a:r>
            <a:r>
              <a:rPr lang="en-US" sz="1750" dirty="0">
                <a:solidFill>
                  <a:srgbClr val="272525"/>
                </a:solidFill>
                <a:latin typeface="Eudoxus Sans" pitchFamily="34" charset="0"/>
                <a:ea typeface="Eudoxus Sans" pitchFamily="34" charset="-122"/>
                <a:cs typeface="Eudoxus Sans" pitchFamily="34" charset="-120"/>
              </a:rPr>
              <a:t> or tasks and can be easily reprogrammed to adapt to changing needs.</a:t>
            </a:r>
            <a:endParaRPr lang="en-US" sz="1750" dirty="0"/>
          </a:p>
        </p:txBody>
      </p:sp>
      <p:pic>
        <p:nvPicPr>
          <p:cNvPr id="8" name="Image 1" descr="preencoded.png"/>
          <p:cNvPicPr>
            <a:picLocks noChangeAspect="1"/>
          </p:cNvPicPr>
          <p:nvPr/>
        </p:nvPicPr>
        <p:blipFill>
          <a:blip r:embed="rId4"/>
          <a:stretch>
            <a:fillRect/>
          </a:stretch>
        </p:blipFill>
        <p:spPr>
          <a:xfrm>
            <a:off x="5667137" y="2353628"/>
            <a:ext cx="3296007" cy="2037040"/>
          </a:xfrm>
          <a:prstGeom prst="rect">
            <a:avLst/>
          </a:prstGeom>
        </p:spPr>
      </p:pic>
      <p:sp>
        <p:nvSpPr>
          <p:cNvPr id="9" name="Text 5"/>
          <p:cNvSpPr/>
          <p:nvPr/>
        </p:nvSpPr>
        <p:spPr>
          <a:xfrm>
            <a:off x="5667137" y="4668322"/>
            <a:ext cx="2221944"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Examples</a:t>
            </a:r>
            <a:endParaRPr lang="en-US" sz="2187" dirty="0"/>
          </a:p>
        </p:txBody>
      </p:sp>
      <p:sp>
        <p:nvSpPr>
          <p:cNvPr id="10" name="Text 6"/>
          <p:cNvSpPr/>
          <p:nvPr/>
        </p:nvSpPr>
        <p:spPr>
          <a:xfrm>
            <a:off x="5667137" y="5237678"/>
            <a:ext cx="3296007"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Automated manufacturing systems, material handling systems, packing systems</a:t>
            </a:r>
            <a:endParaRPr lang="en-US" sz="1750" dirty="0"/>
          </a:p>
        </p:txBody>
      </p:sp>
      <p:pic>
        <p:nvPicPr>
          <p:cNvPr id="11" name="Image 2" descr="preencoded.png"/>
          <p:cNvPicPr>
            <a:picLocks noChangeAspect="1"/>
          </p:cNvPicPr>
          <p:nvPr/>
        </p:nvPicPr>
        <p:blipFill>
          <a:blip r:embed="rId5"/>
          <a:stretch>
            <a:fillRect/>
          </a:stretch>
        </p:blipFill>
        <p:spPr>
          <a:xfrm>
            <a:off x="9296400" y="2353628"/>
            <a:ext cx="3296007" cy="2037040"/>
          </a:xfrm>
          <a:prstGeom prst="rect">
            <a:avLst/>
          </a:prstGeom>
        </p:spPr>
      </p:pic>
      <p:sp>
        <p:nvSpPr>
          <p:cNvPr id="12" name="Text 7"/>
          <p:cNvSpPr/>
          <p:nvPr/>
        </p:nvSpPr>
        <p:spPr>
          <a:xfrm>
            <a:off x="9296400" y="4668322"/>
            <a:ext cx="2221944" cy="347186"/>
          </a:xfrm>
          <a:prstGeom prst="rect">
            <a:avLst/>
          </a:prstGeom>
          <a:noFill/>
          <a:ln/>
        </p:spPr>
        <p:txBody>
          <a:bodyPr wrap="none" rtlCol="0" anchor="t"/>
          <a:lstStyle/>
          <a:p>
            <a:pPr marL="0" indent="0" algn="l">
              <a:lnSpc>
                <a:spcPts val="2734"/>
              </a:lnSpc>
              <a:buNone/>
            </a:pPr>
            <a:r>
              <a:rPr lang="en-US" sz="2187" b="1" kern="0" spc="-66" dirty="0">
                <a:solidFill>
                  <a:srgbClr val="591CE6"/>
                </a:solidFill>
                <a:latin typeface="p22-mackinac-pro" pitchFamily="34" charset="0"/>
                <a:ea typeface="p22-mackinac-pro" pitchFamily="34" charset="-122"/>
                <a:cs typeface="p22-mackinac-pro" pitchFamily="34" charset="-120"/>
              </a:rPr>
              <a:t>Advantages</a:t>
            </a:r>
            <a:endParaRPr lang="en-US" sz="2187" dirty="0"/>
          </a:p>
        </p:txBody>
      </p:sp>
      <p:sp>
        <p:nvSpPr>
          <p:cNvPr id="13" name="Text 8"/>
          <p:cNvSpPr/>
          <p:nvPr/>
        </p:nvSpPr>
        <p:spPr>
          <a:xfrm>
            <a:off x="9651802" y="5265420"/>
            <a:ext cx="2940606"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Adaptability to variable production volumes</a:t>
            </a:r>
            <a:endParaRPr lang="en-US" sz="1750" dirty="0"/>
          </a:p>
        </p:txBody>
      </p:sp>
      <p:sp>
        <p:nvSpPr>
          <p:cNvPr id="14" name="Text 9"/>
          <p:cNvSpPr/>
          <p:nvPr/>
        </p:nvSpPr>
        <p:spPr>
          <a:xfrm>
            <a:off x="9651802" y="6065044"/>
            <a:ext cx="2940606" cy="710803"/>
          </a:xfrm>
          <a:prstGeom prst="rect">
            <a:avLst/>
          </a:prstGeom>
          <a:noFill/>
          <a:ln/>
        </p:spPr>
        <p:txBody>
          <a:bodyPr wrap="squar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Ability to produce a wide range of products</a:t>
            </a:r>
            <a:endParaRPr lang="en-US" sz="1750" dirty="0"/>
          </a:p>
        </p:txBody>
      </p:sp>
      <p:pic>
        <p:nvPicPr>
          <p:cNvPr id="15" name="Image 3" descr="preencoded.png">
            <a:hlinkClick r:id="rId6"/>
          </p:cNvPr>
          <p:cNvPicPr>
            <a:picLocks noChangeAspect="1"/>
          </p:cNvPicPr>
          <p:nvPr/>
        </p:nvPicPr>
        <p:blipFill>
          <a:blip r:embed="rId7"/>
          <a:stretch>
            <a:fillRect/>
          </a:stretch>
        </p:blipFill>
        <p:spPr>
          <a:xfrm>
            <a:off x="12242153" y="7589520"/>
            <a:ext cx="2296807" cy="548640"/>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4F71A3-9BD7-6256-1C62-AAF42B21DF89}"/>
              </a:ext>
            </a:extLst>
          </p:cNvPr>
          <p:cNvSpPr txBox="1"/>
          <p:nvPr/>
        </p:nvSpPr>
        <p:spPr>
          <a:xfrm>
            <a:off x="790222" y="1503654"/>
            <a:ext cx="6524978" cy="830997"/>
          </a:xfrm>
          <a:prstGeom prst="rect">
            <a:avLst/>
          </a:prstGeom>
          <a:noFill/>
        </p:spPr>
        <p:txBody>
          <a:bodyPr wrap="square" rtlCol="0">
            <a:spAutoFit/>
          </a:bodyPr>
          <a:lstStyle/>
          <a:p>
            <a:r>
              <a:rPr lang="en-US" sz="4800" b="1" kern="0" spc="-131" dirty="0">
                <a:solidFill>
                  <a:srgbClr val="591CE6"/>
                </a:solidFill>
                <a:latin typeface="p22-mackinac-pro" pitchFamily="34" charset="0"/>
                <a:ea typeface="p22-mackinac-pro" pitchFamily="34" charset="-122"/>
              </a:rPr>
              <a:t>Historical development </a:t>
            </a:r>
            <a:endParaRPr lang="en-IN" dirty="0">
              <a:latin typeface="Calibr"/>
            </a:endParaRPr>
          </a:p>
        </p:txBody>
      </p:sp>
      <p:sp>
        <p:nvSpPr>
          <p:cNvPr id="3" name="TextBox 2">
            <a:extLst>
              <a:ext uri="{FF2B5EF4-FFF2-40B4-BE49-F238E27FC236}">
                <a16:creationId xmlns:a16="http://schemas.microsoft.com/office/drawing/2014/main" id="{37D3F433-D6A4-E7FC-540D-1994ED1E31FF}"/>
              </a:ext>
            </a:extLst>
          </p:cNvPr>
          <p:cNvSpPr txBox="1"/>
          <p:nvPr/>
        </p:nvSpPr>
        <p:spPr>
          <a:xfrm>
            <a:off x="790222" y="2980267"/>
            <a:ext cx="7676445" cy="2123658"/>
          </a:xfrm>
          <a:prstGeom prst="rect">
            <a:avLst/>
          </a:prstGeom>
          <a:noFill/>
        </p:spPr>
        <p:txBody>
          <a:bodyPr wrap="square" rtlCol="0">
            <a:spAutoFit/>
          </a:bodyPr>
          <a:lstStyle/>
          <a:p>
            <a:r>
              <a:rPr lang="en-IN" sz="2400" kern="100" dirty="0">
                <a:effectLst/>
                <a:latin typeface="Eudoxus Sans"/>
                <a:ea typeface="Calibri" panose="020F0502020204030204" pitchFamily="34" charset="0"/>
                <a:cs typeface="Times New Roman" panose="02020603050405020304" pitchFamily="18" charset="0"/>
              </a:rPr>
              <a:t>Flexible automation developed alongside advancements in robotics and computer control systems during the </a:t>
            </a:r>
            <a:r>
              <a:rPr lang="en-IN" sz="2400" b="1" kern="100" dirty="0">
                <a:solidFill>
                  <a:srgbClr val="591CE6"/>
                </a:solidFill>
                <a:effectLst/>
                <a:latin typeface="Eudoxus Sans"/>
                <a:ea typeface="Calibri" panose="020F0502020204030204" pitchFamily="34" charset="0"/>
                <a:cs typeface="Times New Roman" panose="02020603050405020304" pitchFamily="18" charset="0"/>
              </a:rPr>
              <a:t>late 20th </a:t>
            </a:r>
            <a:r>
              <a:rPr lang="en-IN" sz="2400" kern="100" dirty="0">
                <a:effectLst/>
                <a:latin typeface="Eudoxus Sans"/>
                <a:ea typeface="Calibri" panose="020F0502020204030204" pitchFamily="34" charset="0"/>
                <a:cs typeface="Times New Roman" panose="02020603050405020304" pitchFamily="18" charset="0"/>
              </a:rPr>
              <a:t>century. The introduction of industrial robots and advanced control algorithms played a pivotal role in its development</a:t>
            </a:r>
            <a:r>
              <a:rPr lang="en-IN" sz="1800" kern="100" dirty="0">
                <a:effectLst/>
                <a:latin typeface="Calibri" panose="020F0502020204030204" pitchFamily="34" charset="0"/>
                <a:ea typeface="Calibri" panose="020F0502020204030204" pitchFamily="34" charset="0"/>
                <a:cs typeface="Times New Roman" panose="02020603050405020304" pitchFamily="18" charset="0"/>
              </a:rPr>
              <a:t>.</a:t>
            </a:r>
          </a:p>
          <a:p>
            <a:endParaRPr lang="en-IN" sz="1800" kern="100" dirty="0">
              <a:effectLst/>
              <a:latin typeface="Eudoxus Sans"/>
              <a:ea typeface="Calibri" panose="020F0502020204030204" pitchFamily="34" charset="0"/>
              <a:cs typeface="Times New Roman" panose="02020603050405020304" pitchFamily="18" charset="0"/>
            </a:endParaRPr>
          </a:p>
          <a:p>
            <a:endParaRPr lang="en-IN" dirty="0"/>
          </a:p>
        </p:txBody>
      </p:sp>
      <p:pic>
        <p:nvPicPr>
          <p:cNvPr id="6" name="Picture 5">
            <a:extLst>
              <a:ext uri="{FF2B5EF4-FFF2-40B4-BE49-F238E27FC236}">
                <a16:creationId xmlns:a16="http://schemas.microsoft.com/office/drawing/2014/main" id="{58D826E7-751B-78B7-3E76-872EA2E2C456}"/>
              </a:ext>
            </a:extLst>
          </p:cNvPr>
          <p:cNvPicPr>
            <a:picLocks noChangeAspect="1"/>
          </p:cNvPicPr>
          <p:nvPr/>
        </p:nvPicPr>
        <p:blipFill>
          <a:blip r:embed="rId2">
            <a:extLst>
              <a:ext uri="{837473B0-CC2E-450A-ABE3-18F120FF3D39}">
                <a1611:picAttrSrcUrl xmlns:a1611="http://schemas.microsoft.com/office/drawing/2016/11/main" r:id="rId3"/>
              </a:ext>
            </a:extLst>
          </a:blip>
          <a:stretch>
            <a:fillRect/>
          </a:stretch>
        </p:blipFill>
        <p:spPr>
          <a:xfrm>
            <a:off x="8915400" y="1503654"/>
            <a:ext cx="5715000" cy="3810000"/>
          </a:xfrm>
          <a:prstGeom prst="rect">
            <a:avLst/>
          </a:prstGeom>
        </p:spPr>
      </p:pic>
    </p:spTree>
    <p:extLst>
      <p:ext uri="{BB962C8B-B14F-4D97-AF65-F5344CB8AC3E}">
        <p14:creationId xmlns:p14="http://schemas.microsoft.com/office/powerpoint/2010/main" val="400240511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4F71A3-9BD7-6256-1C62-AAF42B21DF89}"/>
              </a:ext>
            </a:extLst>
          </p:cNvPr>
          <p:cNvSpPr txBox="1"/>
          <p:nvPr/>
        </p:nvSpPr>
        <p:spPr>
          <a:xfrm>
            <a:off x="733778" y="1412795"/>
            <a:ext cx="6581422" cy="830997"/>
          </a:xfrm>
          <a:prstGeom prst="rect">
            <a:avLst/>
          </a:prstGeom>
          <a:noFill/>
        </p:spPr>
        <p:txBody>
          <a:bodyPr wrap="square" rtlCol="0">
            <a:spAutoFit/>
          </a:bodyPr>
          <a:lstStyle/>
          <a:p>
            <a:r>
              <a:rPr lang="en-US" sz="4800" b="1" kern="0" spc="-131" dirty="0">
                <a:solidFill>
                  <a:srgbClr val="591CE6"/>
                </a:solidFill>
                <a:latin typeface="p22-mackinac-pro" pitchFamily="34" charset="0"/>
                <a:ea typeface="p22-mackinac-pro" pitchFamily="34" charset="-122"/>
              </a:rPr>
              <a:t>current usage</a:t>
            </a:r>
            <a:endParaRPr lang="en-IN" dirty="0">
              <a:latin typeface="Calibr"/>
            </a:endParaRPr>
          </a:p>
        </p:txBody>
      </p:sp>
      <p:sp>
        <p:nvSpPr>
          <p:cNvPr id="3" name="TextBox 2">
            <a:extLst>
              <a:ext uri="{FF2B5EF4-FFF2-40B4-BE49-F238E27FC236}">
                <a16:creationId xmlns:a16="http://schemas.microsoft.com/office/drawing/2014/main" id="{37D3F433-D6A4-E7FC-540D-1994ED1E31FF}"/>
              </a:ext>
            </a:extLst>
          </p:cNvPr>
          <p:cNvSpPr txBox="1"/>
          <p:nvPr/>
        </p:nvSpPr>
        <p:spPr>
          <a:xfrm>
            <a:off x="733778" y="2980267"/>
            <a:ext cx="7676445" cy="738664"/>
          </a:xfrm>
          <a:prstGeom prst="rect">
            <a:avLst/>
          </a:prstGeom>
          <a:noFill/>
        </p:spPr>
        <p:txBody>
          <a:bodyPr wrap="square" rtlCol="0">
            <a:spAutoFit/>
          </a:bodyPr>
          <a:lstStyle/>
          <a:p>
            <a:r>
              <a:rPr lang="en-IN" sz="2400" kern="100" dirty="0">
                <a:effectLst/>
                <a:latin typeface="Eudoxus Sans"/>
                <a:ea typeface="Calibri" panose="020F0502020204030204" pitchFamily="34" charset="0"/>
                <a:cs typeface="Times New Roman" panose="02020603050405020304" pitchFamily="18" charset="0"/>
              </a:rPr>
              <a:t> </a:t>
            </a:r>
          </a:p>
          <a:p>
            <a:endParaRPr lang="en-IN" dirty="0"/>
          </a:p>
        </p:txBody>
      </p:sp>
      <p:sp>
        <p:nvSpPr>
          <p:cNvPr id="4" name="TextBox 3">
            <a:extLst>
              <a:ext uri="{FF2B5EF4-FFF2-40B4-BE49-F238E27FC236}">
                <a16:creationId xmlns:a16="http://schemas.microsoft.com/office/drawing/2014/main" id="{27E8E284-4DE6-FA46-2BDF-F2E0D4A78A20}"/>
              </a:ext>
            </a:extLst>
          </p:cNvPr>
          <p:cNvSpPr txBox="1"/>
          <p:nvPr/>
        </p:nvSpPr>
        <p:spPr>
          <a:xfrm>
            <a:off x="677334" y="2958531"/>
            <a:ext cx="7010400" cy="3416320"/>
          </a:xfrm>
          <a:prstGeom prst="rect">
            <a:avLst/>
          </a:prstGeom>
          <a:noFill/>
        </p:spPr>
        <p:txBody>
          <a:bodyPr wrap="square" rtlCol="0">
            <a:spAutoFit/>
          </a:bodyPr>
          <a:lstStyle/>
          <a:p>
            <a:r>
              <a:rPr lang="en-IN" sz="2400" kern="100" dirty="0">
                <a:effectLst/>
                <a:latin typeface="Eudoxus Sans"/>
                <a:ea typeface="Calibri" panose="020F0502020204030204" pitchFamily="34" charset="0"/>
                <a:cs typeface="Times New Roman" panose="02020603050405020304" pitchFamily="18" charset="0"/>
              </a:rPr>
              <a:t>Today, flexible automation is widely used across various industries, including </a:t>
            </a:r>
            <a:r>
              <a:rPr lang="en-IN" sz="2400" b="1" kern="100" dirty="0">
                <a:solidFill>
                  <a:srgbClr val="591CE6"/>
                </a:solidFill>
                <a:effectLst/>
                <a:latin typeface="Eudoxus Sans"/>
                <a:ea typeface="Calibri" panose="020F0502020204030204" pitchFamily="34" charset="0"/>
                <a:cs typeface="Times New Roman" panose="02020603050405020304" pitchFamily="18" charset="0"/>
              </a:rPr>
              <a:t>electronics, food processing, and clothing,</a:t>
            </a:r>
            <a:r>
              <a:rPr lang="en-US" sz="2400" b="1" kern="100" dirty="0">
                <a:solidFill>
                  <a:srgbClr val="591CE6"/>
                </a:solidFill>
                <a:effectLst/>
                <a:latin typeface="Eudoxus Sans"/>
                <a:ea typeface="Calibri" panose="020F0502020204030204" pitchFamily="34" charset="0"/>
                <a:cs typeface="Times New Roman" panose="02020603050405020304" pitchFamily="18" charset="0"/>
              </a:rPr>
              <a:t>shoes</a:t>
            </a:r>
            <a:r>
              <a:rPr lang="en-IN" sz="2400" b="1" kern="100" dirty="0">
                <a:solidFill>
                  <a:srgbClr val="591CE6"/>
                </a:solidFill>
                <a:latin typeface="Eudoxus Sans"/>
                <a:ea typeface="Calibri" panose="020F0502020204030204" pitchFamily="34" charset="0"/>
                <a:cs typeface="Times New Roman" panose="02020603050405020304" pitchFamily="18" charset="0"/>
              </a:rPr>
              <a:t> </a:t>
            </a:r>
            <a:r>
              <a:rPr lang="en-IN" sz="2400" kern="100" dirty="0">
                <a:effectLst/>
                <a:latin typeface="Eudoxus Sans"/>
                <a:ea typeface="Calibri" panose="020F0502020204030204" pitchFamily="34" charset="0"/>
                <a:cs typeface="Times New Roman" panose="02020603050405020304" pitchFamily="18" charset="0"/>
              </a:rPr>
              <a:t>Industrial robots equipped with vision systems and adaptive grippers can handle diverse tasks and adapt to changes in production requirements, making them invaluable for high-mix, low-volume production scenario.</a:t>
            </a:r>
          </a:p>
          <a:p>
            <a:endParaRPr lang="en-IN" sz="2400" kern="100" dirty="0">
              <a:effectLst/>
              <a:latin typeface="Eudoxus Sans"/>
              <a:ea typeface="Calibri" panose="020F0502020204030204" pitchFamily="34" charset="0"/>
              <a:cs typeface="Times New Roman" panose="02020603050405020304" pitchFamily="18" charset="0"/>
            </a:endParaRPr>
          </a:p>
          <a:p>
            <a:endParaRPr lang="en-IN" sz="2400" dirty="0">
              <a:latin typeface="Eudoxus Sans"/>
            </a:endParaRPr>
          </a:p>
        </p:txBody>
      </p:sp>
      <p:pic>
        <p:nvPicPr>
          <p:cNvPr id="5" name="Picture 4">
            <a:extLst>
              <a:ext uri="{FF2B5EF4-FFF2-40B4-BE49-F238E27FC236}">
                <a16:creationId xmlns:a16="http://schemas.microsoft.com/office/drawing/2014/main" id="{D2EE634D-7BDB-A88B-6641-00025C3C4553}"/>
              </a:ext>
            </a:extLst>
          </p:cNvPr>
          <p:cNvPicPr>
            <a:picLocks noChangeAspect="1"/>
          </p:cNvPicPr>
          <p:nvPr/>
        </p:nvPicPr>
        <p:blipFill rotWithShape="1">
          <a:blip r:embed="rId2"/>
          <a:srcRect r="32870"/>
          <a:stretch/>
        </p:blipFill>
        <p:spPr>
          <a:xfrm>
            <a:off x="8082845" y="457200"/>
            <a:ext cx="6547555" cy="7315200"/>
          </a:xfrm>
          <a:prstGeom prst="rect">
            <a:avLst/>
          </a:prstGeom>
        </p:spPr>
      </p:pic>
    </p:spTree>
    <p:extLst>
      <p:ext uri="{BB962C8B-B14F-4D97-AF65-F5344CB8AC3E}">
        <p14:creationId xmlns:p14="http://schemas.microsoft.com/office/powerpoint/2010/main" val="38770052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2037993" y="1326833"/>
            <a:ext cx="6399967"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Examples of Automation</a:t>
            </a:r>
            <a:endParaRPr lang="en-US" sz="4374" dirty="0"/>
          </a:p>
        </p:txBody>
      </p:sp>
      <p:sp>
        <p:nvSpPr>
          <p:cNvPr id="5" name="Shape 3"/>
          <p:cNvSpPr/>
          <p:nvPr/>
        </p:nvSpPr>
        <p:spPr>
          <a:xfrm>
            <a:off x="2037993" y="2465546"/>
            <a:ext cx="5166122" cy="1752124"/>
          </a:xfrm>
          <a:prstGeom prst="roundRect">
            <a:avLst>
              <a:gd name="adj" fmla="val 5707"/>
            </a:avLst>
          </a:prstGeom>
          <a:solidFill>
            <a:srgbClr val="E0D7F4"/>
          </a:solidFill>
          <a:ln w="13811">
            <a:solidFill>
              <a:srgbClr val="C1AFE9"/>
            </a:solidFill>
            <a:prstDash val="solid"/>
          </a:ln>
        </p:spPr>
        <p:txBody>
          <a:bodyPr/>
          <a:lstStyle/>
          <a:p>
            <a:endParaRPr lang="en-IN"/>
          </a:p>
        </p:txBody>
      </p:sp>
      <p:sp>
        <p:nvSpPr>
          <p:cNvPr id="6" name="Text 4"/>
          <p:cNvSpPr/>
          <p:nvPr/>
        </p:nvSpPr>
        <p:spPr>
          <a:xfrm>
            <a:off x="2273975" y="2701528"/>
            <a:ext cx="2350889"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Amazon Go Stores</a:t>
            </a:r>
            <a:endParaRPr lang="en-US" sz="2187" dirty="0"/>
          </a:p>
        </p:txBody>
      </p:sp>
      <p:sp>
        <p:nvSpPr>
          <p:cNvPr id="7" name="Text 5"/>
          <p:cNvSpPr/>
          <p:nvPr/>
        </p:nvSpPr>
        <p:spPr>
          <a:xfrm>
            <a:off x="2273975" y="3270885"/>
            <a:ext cx="469415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Automated stores that uses sensors to track items, eliminating the need for cashiers.</a:t>
            </a:r>
            <a:endParaRPr lang="en-US" sz="1750" dirty="0"/>
          </a:p>
        </p:txBody>
      </p:sp>
      <p:sp>
        <p:nvSpPr>
          <p:cNvPr id="8" name="Shape 6"/>
          <p:cNvSpPr/>
          <p:nvPr/>
        </p:nvSpPr>
        <p:spPr>
          <a:xfrm>
            <a:off x="7426285" y="2465546"/>
            <a:ext cx="5166122" cy="1752124"/>
          </a:xfrm>
          <a:prstGeom prst="roundRect">
            <a:avLst>
              <a:gd name="adj" fmla="val 5707"/>
            </a:avLst>
          </a:prstGeom>
          <a:solidFill>
            <a:srgbClr val="E0D7F4"/>
          </a:solidFill>
          <a:ln w="13811">
            <a:solidFill>
              <a:srgbClr val="C1AFE9"/>
            </a:solidFill>
            <a:prstDash val="solid"/>
          </a:ln>
        </p:spPr>
        <p:txBody>
          <a:bodyPr/>
          <a:lstStyle/>
          <a:p>
            <a:endParaRPr lang="en-IN"/>
          </a:p>
        </p:txBody>
      </p:sp>
      <p:sp>
        <p:nvSpPr>
          <p:cNvPr id="9" name="Text 7"/>
          <p:cNvSpPr/>
          <p:nvPr/>
        </p:nvSpPr>
        <p:spPr>
          <a:xfrm>
            <a:off x="7662267" y="2701528"/>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Tesla Factory</a:t>
            </a:r>
            <a:endParaRPr lang="en-US" sz="2187" dirty="0"/>
          </a:p>
        </p:txBody>
      </p:sp>
      <p:sp>
        <p:nvSpPr>
          <p:cNvPr id="10" name="Text 8"/>
          <p:cNvSpPr/>
          <p:nvPr/>
        </p:nvSpPr>
        <p:spPr>
          <a:xfrm>
            <a:off x="7662267" y="3270885"/>
            <a:ext cx="4694158" cy="71080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 highly automated factory using robotic automation to make electric cars</a:t>
            </a:r>
            <a:endParaRPr lang="en-US" sz="1750" dirty="0"/>
          </a:p>
        </p:txBody>
      </p:sp>
      <p:sp>
        <p:nvSpPr>
          <p:cNvPr id="11" name="Shape 9"/>
          <p:cNvSpPr/>
          <p:nvPr/>
        </p:nvSpPr>
        <p:spPr>
          <a:xfrm>
            <a:off x="2037993" y="4439841"/>
            <a:ext cx="5166122" cy="2462927"/>
          </a:xfrm>
          <a:prstGeom prst="roundRect">
            <a:avLst>
              <a:gd name="adj" fmla="val 4060"/>
            </a:avLst>
          </a:prstGeom>
          <a:solidFill>
            <a:srgbClr val="E0D7F4"/>
          </a:solidFill>
          <a:ln w="13811">
            <a:solidFill>
              <a:srgbClr val="C1AFE9"/>
            </a:solidFill>
            <a:prstDash val="solid"/>
          </a:ln>
        </p:spPr>
        <p:txBody>
          <a:bodyPr/>
          <a:lstStyle/>
          <a:p>
            <a:endParaRPr lang="en-IN"/>
          </a:p>
        </p:txBody>
      </p:sp>
      <p:sp>
        <p:nvSpPr>
          <p:cNvPr id="12" name="Text 10"/>
          <p:cNvSpPr/>
          <p:nvPr/>
        </p:nvSpPr>
        <p:spPr>
          <a:xfrm>
            <a:off x="2273975" y="4675823"/>
            <a:ext cx="2221944"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Self-Driving Cars</a:t>
            </a:r>
            <a:endParaRPr lang="en-US" sz="2187" dirty="0"/>
          </a:p>
        </p:txBody>
      </p:sp>
      <p:sp>
        <p:nvSpPr>
          <p:cNvPr id="13" name="Text 11"/>
          <p:cNvSpPr/>
          <p:nvPr/>
        </p:nvSpPr>
        <p:spPr>
          <a:xfrm>
            <a:off x="2273975" y="5245179"/>
            <a:ext cx="4694158"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They use various automation technologies like sensors, computer vision and machine learning to navigate on roads with little or no human intervention.</a:t>
            </a:r>
            <a:endParaRPr lang="en-US" sz="1750" dirty="0"/>
          </a:p>
        </p:txBody>
      </p:sp>
      <p:sp>
        <p:nvSpPr>
          <p:cNvPr id="14" name="Shape 12"/>
          <p:cNvSpPr/>
          <p:nvPr/>
        </p:nvSpPr>
        <p:spPr>
          <a:xfrm>
            <a:off x="7426285" y="4439841"/>
            <a:ext cx="5166122" cy="2462927"/>
          </a:xfrm>
          <a:prstGeom prst="roundRect">
            <a:avLst>
              <a:gd name="adj" fmla="val 4060"/>
            </a:avLst>
          </a:prstGeom>
          <a:solidFill>
            <a:srgbClr val="E0D7F4"/>
          </a:solidFill>
          <a:ln w="13811">
            <a:solidFill>
              <a:srgbClr val="C1AFE9"/>
            </a:solidFill>
            <a:prstDash val="solid"/>
          </a:ln>
        </p:spPr>
        <p:txBody>
          <a:bodyPr/>
          <a:lstStyle/>
          <a:p>
            <a:endParaRPr lang="en-IN"/>
          </a:p>
        </p:txBody>
      </p:sp>
      <p:sp>
        <p:nvSpPr>
          <p:cNvPr id="15" name="Text 13"/>
          <p:cNvSpPr/>
          <p:nvPr/>
        </p:nvSpPr>
        <p:spPr>
          <a:xfrm>
            <a:off x="7662267" y="4675823"/>
            <a:ext cx="2776180" cy="347186"/>
          </a:xfrm>
          <a:prstGeom prst="rect">
            <a:avLst/>
          </a:prstGeom>
          <a:noFill/>
          <a:ln/>
        </p:spPr>
        <p:txBody>
          <a:bodyPr wrap="none" rtlCol="0" anchor="t"/>
          <a:lstStyle/>
          <a:p>
            <a:pPr marL="0" indent="0">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Smart Home Systems</a:t>
            </a:r>
            <a:endParaRPr lang="en-US" sz="2187" dirty="0"/>
          </a:p>
        </p:txBody>
      </p:sp>
      <p:sp>
        <p:nvSpPr>
          <p:cNvPr id="16" name="Text 14"/>
          <p:cNvSpPr/>
          <p:nvPr/>
        </p:nvSpPr>
        <p:spPr>
          <a:xfrm>
            <a:off x="7662267" y="5245179"/>
            <a:ext cx="4694158"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Automation technologies such as voice-activated virtual assistants, smart locks and smart thermostats are included in some home systems to simplify everyday tasks.</a:t>
            </a:r>
            <a:endParaRPr lang="en-US" sz="1750" dirty="0"/>
          </a:p>
        </p:txBody>
      </p:sp>
      <p:pic>
        <p:nvPicPr>
          <p:cNvPr id="17"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2037993" y="1007150"/>
            <a:ext cx="10554414" cy="1388745"/>
          </a:xfrm>
          <a:prstGeom prst="rect">
            <a:avLst/>
          </a:prstGeom>
          <a:noFill/>
          <a:ln/>
        </p:spPr>
        <p:txBody>
          <a:bodyPr wrap="squar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Challenges and Limitations of Automation</a:t>
            </a:r>
            <a:endParaRPr lang="en-US" sz="4374" dirty="0"/>
          </a:p>
        </p:txBody>
      </p:sp>
      <p:sp>
        <p:nvSpPr>
          <p:cNvPr id="5" name="Shape 3"/>
          <p:cNvSpPr/>
          <p:nvPr/>
        </p:nvSpPr>
        <p:spPr>
          <a:xfrm>
            <a:off x="7293054" y="2840236"/>
            <a:ext cx="44410" cy="4382095"/>
          </a:xfrm>
          <a:prstGeom prst="rect">
            <a:avLst/>
          </a:prstGeom>
          <a:solidFill>
            <a:srgbClr val="C1AFE9"/>
          </a:solidFill>
          <a:ln/>
        </p:spPr>
        <p:txBody>
          <a:bodyPr/>
          <a:lstStyle/>
          <a:p>
            <a:endParaRPr lang="en-IN"/>
          </a:p>
        </p:txBody>
      </p:sp>
      <p:sp>
        <p:nvSpPr>
          <p:cNvPr id="6" name="Shape 4"/>
          <p:cNvSpPr/>
          <p:nvPr/>
        </p:nvSpPr>
        <p:spPr>
          <a:xfrm>
            <a:off x="7565172" y="3241536"/>
            <a:ext cx="777597" cy="44410"/>
          </a:xfrm>
          <a:prstGeom prst="rect">
            <a:avLst/>
          </a:prstGeom>
          <a:solidFill>
            <a:srgbClr val="C1AFE9"/>
          </a:solidFill>
          <a:ln/>
        </p:spPr>
        <p:txBody>
          <a:bodyPr/>
          <a:lstStyle/>
          <a:p>
            <a:endParaRPr lang="en-IN"/>
          </a:p>
        </p:txBody>
      </p:sp>
      <p:sp>
        <p:nvSpPr>
          <p:cNvPr id="7" name="Shape 5"/>
          <p:cNvSpPr/>
          <p:nvPr/>
        </p:nvSpPr>
        <p:spPr>
          <a:xfrm>
            <a:off x="7065228" y="3013829"/>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8" name="Text 6"/>
          <p:cNvSpPr/>
          <p:nvPr/>
        </p:nvSpPr>
        <p:spPr>
          <a:xfrm>
            <a:off x="7251561" y="3055501"/>
            <a:ext cx="12727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1</a:t>
            </a:r>
            <a:endParaRPr lang="en-US" sz="2624" dirty="0"/>
          </a:p>
        </p:txBody>
      </p:sp>
      <p:sp>
        <p:nvSpPr>
          <p:cNvPr id="9" name="Text 7"/>
          <p:cNvSpPr/>
          <p:nvPr/>
        </p:nvSpPr>
        <p:spPr>
          <a:xfrm>
            <a:off x="8537258" y="3062407"/>
            <a:ext cx="3319820"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Technological Limitations</a:t>
            </a:r>
            <a:endParaRPr lang="en-US" sz="2187" dirty="0"/>
          </a:p>
        </p:txBody>
      </p:sp>
      <p:sp>
        <p:nvSpPr>
          <p:cNvPr id="10" name="Text 8"/>
          <p:cNvSpPr/>
          <p:nvPr/>
        </p:nvSpPr>
        <p:spPr>
          <a:xfrm>
            <a:off x="8537258" y="3631763"/>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Not all tasks can be automated. Some require human reasoning and decision-making skills.</a:t>
            </a:r>
            <a:endParaRPr lang="en-US" sz="1750" dirty="0"/>
          </a:p>
        </p:txBody>
      </p:sp>
      <p:sp>
        <p:nvSpPr>
          <p:cNvPr id="11" name="Shape 9"/>
          <p:cNvSpPr/>
          <p:nvPr/>
        </p:nvSpPr>
        <p:spPr>
          <a:xfrm>
            <a:off x="6287631" y="4352389"/>
            <a:ext cx="777597" cy="44410"/>
          </a:xfrm>
          <a:prstGeom prst="rect">
            <a:avLst/>
          </a:prstGeom>
          <a:solidFill>
            <a:srgbClr val="C1AFE9"/>
          </a:solidFill>
          <a:ln/>
        </p:spPr>
        <p:txBody>
          <a:bodyPr/>
          <a:lstStyle/>
          <a:p>
            <a:endParaRPr lang="en-IN"/>
          </a:p>
        </p:txBody>
      </p:sp>
      <p:sp>
        <p:nvSpPr>
          <p:cNvPr id="12" name="Shape 10"/>
          <p:cNvSpPr/>
          <p:nvPr/>
        </p:nvSpPr>
        <p:spPr>
          <a:xfrm>
            <a:off x="7065228" y="4124682"/>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3" name="Text 11"/>
          <p:cNvSpPr/>
          <p:nvPr/>
        </p:nvSpPr>
        <p:spPr>
          <a:xfrm>
            <a:off x="7224891" y="4166354"/>
            <a:ext cx="18061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2</a:t>
            </a:r>
            <a:endParaRPr lang="en-US" sz="2624" dirty="0"/>
          </a:p>
        </p:txBody>
      </p:sp>
      <p:sp>
        <p:nvSpPr>
          <p:cNvPr id="14" name="Text 12"/>
          <p:cNvSpPr/>
          <p:nvPr/>
        </p:nvSpPr>
        <p:spPr>
          <a:xfrm>
            <a:off x="3871198" y="4173260"/>
            <a:ext cx="2221944" cy="347186"/>
          </a:xfrm>
          <a:prstGeom prst="rect">
            <a:avLst/>
          </a:prstGeom>
          <a:noFill/>
          <a:ln/>
        </p:spPr>
        <p:txBody>
          <a:bodyPr wrap="none" rtlCol="0" anchor="t"/>
          <a:lstStyle/>
          <a:p>
            <a:pPr marL="0" indent="0" algn="r">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Costs</a:t>
            </a:r>
            <a:endParaRPr lang="en-US" sz="2187" dirty="0"/>
          </a:p>
        </p:txBody>
      </p:sp>
      <p:sp>
        <p:nvSpPr>
          <p:cNvPr id="15" name="Text 13"/>
          <p:cNvSpPr/>
          <p:nvPr/>
        </p:nvSpPr>
        <p:spPr>
          <a:xfrm>
            <a:off x="2037993" y="4742617"/>
            <a:ext cx="4055150" cy="1066205"/>
          </a:xfrm>
          <a:prstGeom prst="rect">
            <a:avLst/>
          </a:prstGeom>
          <a:noFill/>
          <a:ln/>
        </p:spPr>
        <p:txBody>
          <a:bodyPr wrap="square" rtlCol="0" anchor="t"/>
          <a:lstStyle/>
          <a:p>
            <a:pPr marL="0" indent="0" algn="r">
              <a:lnSpc>
                <a:spcPts val="2799"/>
              </a:lnSpc>
              <a:buNone/>
            </a:pPr>
            <a:r>
              <a:rPr lang="en-US" sz="1750" dirty="0">
                <a:solidFill>
                  <a:srgbClr val="272525"/>
                </a:solidFill>
                <a:latin typeface="Eudoxus Sans" pitchFamily="34" charset="0"/>
                <a:ea typeface="Eudoxus Sans" pitchFamily="34" charset="-122"/>
                <a:cs typeface="Eudoxus Sans" pitchFamily="34" charset="-120"/>
              </a:rPr>
              <a:t>The initial cost of setting up automated systems can be high, especially for small businesses.</a:t>
            </a:r>
            <a:endParaRPr lang="en-US" sz="1750" dirty="0"/>
          </a:p>
        </p:txBody>
      </p:sp>
      <p:sp>
        <p:nvSpPr>
          <p:cNvPr id="16" name="Shape 14"/>
          <p:cNvSpPr/>
          <p:nvPr/>
        </p:nvSpPr>
        <p:spPr>
          <a:xfrm>
            <a:off x="7565172" y="5543610"/>
            <a:ext cx="777597" cy="44410"/>
          </a:xfrm>
          <a:prstGeom prst="rect">
            <a:avLst/>
          </a:prstGeom>
          <a:solidFill>
            <a:srgbClr val="C1AFE9"/>
          </a:solidFill>
          <a:ln/>
        </p:spPr>
        <p:txBody>
          <a:bodyPr/>
          <a:lstStyle/>
          <a:p>
            <a:endParaRPr lang="en-IN"/>
          </a:p>
        </p:txBody>
      </p:sp>
      <p:sp>
        <p:nvSpPr>
          <p:cNvPr id="17" name="Shape 15"/>
          <p:cNvSpPr/>
          <p:nvPr/>
        </p:nvSpPr>
        <p:spPr>
          <a:xfrm>
            <a:off x="7065228" y="5315903"/>
            <a:ext cx="499943" cy="499943"/>
          </a:xfrm>
          <a:prstGeom prst="roundRect">
            <a:avLst>
              <a:gd name="adj" fmla="val 20000"/>
            </a:avLst>
          </a:prstGeom>
          <a:solidFill>
            <a:srgbClr val="E0D7F4"/>
          </a:solidFill>
          <a:ln w="13811">
            <a:solidFill>
              <a:srgbClr val="C1AFE9"/>
            </a:solidFill>
            <a:prstDash val="solid"/>
          </a:ln>
        </p:spPr>
        <p:txBody>
          <a:bodyPr/>
          <a:lstStyle/>
          <a:p>
            <a:endParaRPr lang="en-IN"/>
          </a:p>
        </p:txBody>
      </p:sp>
      <p:sp>
        <p:nvSpPr>
          <p:cNvPr id="18" name="Text 16"/>
          <p:cNvSpPr/>
          <p:nvPr/>
        </p:nvSpPr>
        <p:spPr>
          <a:xfrm>
            <a:off x="7221081" y="5357574"/>
            <a:ext cx="188238" cy="416481"/>
          </a:xfrm>
          <a:prstGeom prst="rect">
            <a:avLst/>
          </a:prstGeom>
          <a:noFill/>
          <a:ln/>
        </p:spPr>
        <p:txBody>
          <a:bodyPr wrap="none" rtlCol="0" anchor="t"/>
          <a:lstStyle/>
          <a:p>
            <a:pPr marL="0" indent="0" algn="ctr">
              <a:lnSpc>
                <a:spcPts val="3281"/>
              </a:lnSpc>
              <a:buNone/>
            </a:pPr>
            <a:r>
              <a:rPr lang="en-US" sz="2624" b="1" kern="0" spc="-79" dirty="0">
                <a:solidFill>
                  <a:srgbClr val="272525"/>
                </a:solidFill>
                <a:latin typeface="p22-mackinac-pro" pitchFamily="34" charset="0"/>
                <a:ea typeface="p22-mackinac-pro" pitchFamily="34" charset="-122"/>
                <a:cs typeface="p22-mackinac-pro" pitchFamily="34" charset="-120"/>
              </a:rPr>
              <a:t>3</a:t>
            </a:r>
            <a:endParaRPr lang="en-US" sz="2624" dirty="0"/>
          </a:p>
        </p:txBody>
      </p:sp>
      <p:sp>
        <p:nvSpPr>
          <p:cNvPr id="19" name="Text 17"/>
          <p:cNvSpPr/>
          <p:nvPr/>
        </p:nvSpPr>
        <p:spPr>
          <a:xfrm>
            <a:off x="8537258" y="5364480"/>
            <a:ext cx="3616285" cy="347186"/>
          </a:xfrm>
          <a:prstGeom prst="rect">
            <a:avLst/>
          </a:prstGeom>
          <a:noFill/>
          <a:ln/>
        </p:spPr>
        <p:txBody>
          <a:bodyPr wrap="none" rtlCol="0" anchor="t"/>
          <a:lstStyle/>
          <a:p>
            <a:pPr marL="0" indent="0" algn="l">
              <a:lnSpc>
                <a:spcPts val="2734"/>
              </a:lnSpc>
              <a:buNone/>
            </a:pPr>
            <a:r>
              <a:rPr lang="en-US" sz="2187" b="1" kern="0" spc="-66" dirty="0">
                <a:solidFill>
                  <a:srgbClr val="272525"/>
                </a:solidFill>
                <a:latin typeface="p22-mackinac-pro" pitchFamily="34" charset="0"/>
                <a:ea typeface="p22-mackinac-pro" pitchFamily="34" charset="-122"/>
                <a:cs typeface="p22-mackinac-pro" pitchFamily="34" charset="-120"/>
              </a:rPr>
              <a:t>Social and Economic Impact</a:t>
            </a:r>
            <a:endParaRPr lang="en-US" sz="2187" dirty="0"/>
          </a:p>
        </p:txBody>
      </p:sp>
      <p:sp>
        <p:nvSpPr>
          <p:cNvPr id="20" name="Text 18"/>
          <p:cNvSpPr/>
          <p:nvPr/>
        </p:nvSpPr>
        <p:spPr>
          <a:xfrm>
            <a:off x="8537258" y="5933837"/>
            <a:ext cx="4055150" cy="1066205"/>
          </a:xfrm>
          <a:prstGeom prst="rect">
            <a:avLst/>
          </a:prstGeom>
          <a:noFill/>
          <a:ln/>
        </p:spPr>
        <p:txBody>
          <a:bodyPr wrap="square" rtlCol="0" anchor="t"/>
          <a:lstStyle/>
          <a:p>
            <a:pPr marL="0" indent="0" algn="l">
              <a:lnSpc>
                <a:spcPts val="2799"/>
              </a:lnSpc>
              <a:buNone/>
            </a:pPr>
            <a:r>
              <a:rPr lang="en-US" sz="1750" dirty="0">
                <a:solidFill>
                  <a:srgbClr val="272525"/>
                </a:solidFill>
                <a:latin typeface="Eudoxus Sans" pitchFamily="34" charset="0"/>
                <a:ea typeface="Eudoxus Sans" pitchFamily="34" charset="-122"/>
                <a:cs typeface="Eudoxus Sans" pitchFamily="34" charset="-120"/>
              </a:rPr>
              <a:t>Automation can create job displacement and worsen income inequality if not managed efficiently.</a:t>
            </a:r>
            <a:endParaRPr lang="en-US" sz="1750" dirty="0"/>
          </a:p>
        </p:txBody>
      </p:sp>
      <p:pic>
        <p:nvPicPr>
          <p:cNvPr id="2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6319599" y="2179320"/>
            <a:ext cx="444388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Conclusion</a:t>
            </a:r>
            <a:endParaRPr lang="en-US" sz="4374" dirty="0"/>
          </a:p>
        </p:txBody>
      </p:sp>
      <p:sp>
        <p:nvSpPr>
          <p:cNvPr id="5" name="Text 3"/>
          <p:cNvSpPr/>
          <p:nvPr/>
        </p:nvSpPr>
        <p:spPr>
          <a:xfrm>
            <a:off x="6319599" y="3206948"/>
            <a:ext cx="7477601" cy="2843213"/>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Automation is critical for businesses to stay competitive in today's fast-paced world. It offers numerous benefits such as increasing efficiency, higher quality, reduced costs and innovation. Fixed, Programmable and Flexible Automation are the major types of automation. They have transformed several sectors, including manufacturing, retail and transportation. However, there are still challenges such as technological limitations, economic impacts and costs that we need to address as we move towards an automated world.</a:t>
            </a:r>
            <a:endParaRPr lang="en-US" sz="1750" dirty="0"/>
          </a:p>
        </p:txBody>
      </p:sp>
      <p:pic>
        <p:nvPicPr>
          <p:cNvPr id="6" name="Image 0" descr="preencoded.png"/>
          <p:cNvPicPr>
            <a:picLocks noChangeAspect="1"/>
          </p:cNvPicPr>
          <p:nvPr/>
        </p:nvPicPr>
        <p:blipFill>
          <a:blip r:embed="rId3"/>
          <a:stretch>
            <a:fillRect/>
          </a:stretch>
        </p:blipFill>
        <p:spPr>
          <a:xfrm>
            <a:off x="0" y="0"/>
            <a:ext cx="5486400" cy="8229600"/>
          </a:xfrm>
          <a:prstGeom prst="rect">
            <a:avLst/>
          </a:prstGeom>
        </p:spPr>
      </p:pic>
      <p:pic>
        <p:nvPicPr>
          <p:cNvPr id="7"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63B348-C60A-89C3-ED4B-2EA288266710}"/>
              </a:ext>
            </a:extLst>
          </p:cNvPr>
          <p:cNvSpPr txBox="1"/>
          <p:nvPr/>
        </p:nvSpPr>
        <p:spPr>
          <a:xfrm>
            <a:off x="1034715" y="465739"/>
            <a:ext cx="11995484" cy="830997"/>
          </a:xfrm>
          <a:prstGeom prst="rect">
            <a:avLst/>
          </a:prstGeom>
          <a:noFill/>
        </p:spPr>
        <p:txBody>
          <a:bodyPr wrap="square" rtlCol="0">
            <a:spAutoFit/>
          </a:bodyPr>
          <a:lstStyle/>
          <a:p>
            <a:pPr algn="ctr"/>
            <a:r>
              <a:rPr lang="en-US" sz="4800" b="1" u="sng" dirty="0">
                <a:solidFill>
                  <a:srgbClr val="002060"/>
                </a:solidFill>
              </a:rPr>
              <a:t>What Is Automation</a:t>
            </a:r>
            <a:endParaRPr lang="en-IN" sz="4800" b="1" u="sng" dirty="0">
              <a:solidFill>
                <a:srgbClr val="002060"/>
              </a:solidFill>
            </a:endParaRPr>
          </a:p>
        </p:txBody>
      </p:sp>
      <p:sp>
        <p:nvSpPr>
          <p:cNvPr id="3" name="TextBox 2">
            <a:extLst>
              <a:ext uri="{FF2B5EF4-FFF2-40B4-BE49-F238E27FC236}">
                <a16:creationId xmlns:a16="http://schemas.microsoft.com/office/drawing/2014/main" id="{7112B4A5-86C0-7908-271E-82CF07930207}"/>
              </a:ext>
            </a:extLst>
          </p:cNvPr>
          <p:cNvSpPr txBox="1"/>
          <p:nvPr/>
        </p:nvSpPr>
        <p:spPr>
          <a:xfrm>
            <a:off x="1034715" y="2177716"/>
            <a:ext cx="6557211" cy="4801314"/>
          </a:xfrm>
          <a:prstGeom prst="rect">
            <a:avLst/>
          </a:prstGeom>
          <a:noFill/>
        </p:spPr>
        <p:txBody>
          <a:bodyPr wrap="square" rtlCol="0">
            <a:spAutoFit/>
          </a:bodyPr>
          <a:lstStyle/>
          <a:p>
            <a:pPr marL="342900" indent="-342900" algn="just">
              <a:buFont typeface="Arial" panose="020B0604020202020204" pitchFamily="34" charset="0"/>
              <a:buChar char="•"/>
            </a:pPr>
            <a:r>
              <a:rPr lang="en-US" sz="2400" dirty="0">
                <a:latin typeface="Times New Roman" panose="02020603050405020304" pitchFamily="18" charset="0"/>
                <a:cs typeface="Times New Roman" panose="02020603050405020304" pitchFamily="18" charset="0"/>
              </a:rPr>
              <a:t>Automation is the technology by which a process is accomplished without human assistance . It is implemented using a program of instruction combined with a control system that executes the instructions </a:t>
            </a:r>
          </a:p>
          <a:p>
            <a:pPr marL="342900" indent="-342900" algn="just">
              <a:buFont typeface="Arial" panose="020B0604020202020204" pitchFamily="34" charset="0"/>
              <a:buChar char="•"/>
            </a:pPr>
            <a:r>
              <a:rPr lang="en-US" sz="2400" b="0" i="0" dirty="0">
                <a:effectLst/>
                <a:latin typeface="Times New Roman" panose="02020603050405020304" pitchFamily="18" charset="0"/>
                <a:cs typeface="Times New Roman" panose="02020603050405020304" pitchFamily="18" charset="0"/>
              </a:rPr>
              <a:t>Automation is the creation and application of technologies to produce and deliver goods and services with minimal human intervention. The implementation of automation technologies, techniques and processes improve the efficiency, reliability, and/or speed of many tasks that were previously performed by humans.</a:t>
            </a:r>
          </a:p>
          <a:p>
            <a:endParaRPr lang="en-IN" dirty="0"/>
          </a:p>
        </p:txBody>
      </p:sp>
      <p:pic>
        <p:nvPicPr>
          <p:cNvPr id="5" name="Picture 4">
            <a:extLst>
              <a:ext uri="{FF2B5EF4-FFF2-40B4-BE49-F238E27FC236}">
                <a16:creationId xmlns:a16="http://schemas.microsoft.com/office/drawing/2014/main" id="{DDD3E28A-ACB1-9061-9EC1-C5831B4282EE}"/>
              </a:ext>
            </a:extLst>
          </p:cNvPr>
          <p:cNvPicPr>
            <a:picLocks noChangeAspect="1"/>
          </p:cNvPicPr>
          <p:nvPr/>
        </p:nvPicPr>
        <p:blipFill>
          <a:blip r:embed="rId2"/>
          <a:stretch>
            <a:fillRect/>
          </a:stretch>
        </p:blipFill>
        <p:spPr>
          <a:xfrm>
            <a:off x="8121317" y="2177715"/>
            <a:ext cx="6136104" cy="4499811"/>
          </a:xfrm>
          <a:prstGeom prst="rect">
            <a:avLst/>
          </a:prstGeom>
        </p:spPr>
      </p:pic>
    </p:spTree>
    <p:extLst>
      <p:ext uri="{BB962C8B-B14F-4D97-AF65-F5344CB8AC3E}">
        <p14:creationId xmlns:p14="http://schemas.microsoft.com/office/powerpoint/2010/main" val="35574657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0693F5C-EA33-B11D-1796-D66D132A99C6}"/>
              </a:ext>
            </a:extLst>
          </p:cNvPr>
          <p:cNvSpPr txBox="1"/>
          <p:nvPr/>
        </p:nvSpPr>
        <p:spPr>
          <a:xfrm>
            <a:off x="1155031" y="1840832"/>
            <a:ext cx="12657221" cy="5666936"/>
          </a:xfrm>
          <a:prstGeom prst="rect">
            <a:avLst/>
          </a:prstGeom>
          <a:noFill/>
        </p:spPr>
        <p:txBody>
          <a:bodyPr wrap="square" rtlCol="0">
            <a:spAutoFit/>
          </a:bodyPr>
          <a:lstStyle/>
          <a:p>
            <a:pPr algn="just"/>
            <a:r>
              <a:rPr lang="en-US" sz="3200" dirty="0">
                <a:latin typeface="Times New Roman" panose="02020603050405020304" pitchFamily="18" charset="0"/>
                <a:cs typeface="Times New Roman" panose="02020603050405020304" pitchFamily="18" charset="0"/>
              </a:rPr>
              <a:t>Automation is a technology concerned with the application of mechanical, electronic and computer based system  to operate and control production .</a:t>
            </a:r>
          </a:p>
          <a:p>
            <a:pPr algn="just"/>
            <a:endParaRPr lang="en-US" sz="3200" dirty="0">
              <a:latin typeface="Times New Roman" panose="02020603050405020304" pitchFamily="18" charset="0"/>
              <a:cs typeface="Times New Roman" panose="02020603050405020304" pitchFamily="18" charset="0"/>
            </a:endParaRPr>
          </a:p>
          <a:p>
            <a:pPr algn="just"/>
            <a:r>
              <a:rPr lang="en-US" sz="3200" dirty="0">
                <a:latin typeface="Times New Roman" panose="02020603050405020304" pitchFamily="18" charset="0"/>
                <a:cs typeface="Times New Roman" panose="02020603050405020304" pitchFamily="18" charset="0"/>
              </a:rPr>
              <a:t>Its includes-</a:t>
            </a:r>
          </a:p>
          <a:p>
            <a:pPr marL="457200"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Automation machine tools to process parts.</a:t>
            </a:r>
          </a:p>
          <a:p>
            <a:pPr marL="457200"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Automation assembly machines.</a:t>
            </a:r>
          </a:p>
          <a:p>
            <a:pPr marL="457200"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Industrial robots.</a:t>
            </a:r>
          </a:p>
          <a:p>
            <a:pPr marL="457200"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Automatic material handling and storage systems.</a:t>
            </a:r>
          </a:p>
          <a:p>
            <a:pPr marL="457200" indent="-457200" algn="just">
              <a:lnSpc>
                <a:spcPct val="150000"/>
              </a:lnSpc>
              <a:buFont typeface="Arial" panose="020B0604020202020204" pitchFamily="34" charset="0"/>
              <a:buChar char="•"/>
            </a:pPr>
            <a:r>
              <a:rPr lang="en-US" sz="3200" dirty="0">
                <a:latin typeface="Times New Roman" panose="02020603050405020304" pitchFamily="18" charset="0"/>
                <a:cs typeface="Times New Roman" panose="02020603050405020304" pitchFamily="18" charset="0"/>
              </a:rPr>
              <a:t>Feedback control.</a:t>
            </a:r>
          </a:p>
        </p:txBody>
      </p:sp>
      <p:sp>
        <p:nvSpPr>
          <p:cNvPr id="3" name="TextBox 2">
            <a:extLst>
              <a:ext uri="{FF2B5EF4-FFF2-40B4-BE49-F238E27FC236}">
                <a16:creationId xmlns:a16="http://schemas.microsoft.com/office/drawing/2014/main" id="{A3643E52-3625-2AA3-ACD1-B9E37E56DB4A}"/>
              </a:ext>
            </a:extLst>
          </p:cNvPr>
          <p:cNvSpPr txBox="1"/>
          <p:nvPr/>
        </p:nvSpPr>
        <p:spPr>
          <a:xfrm>
            <a:off x="1155031" y="537166"/>
            <a:ext cx="8097253" cy="707886"/>
          </a:xfrm>
          <a:prstGeom prst="rect">
            <a:avLst/>
          </a:prstGeom>
          <a:noFill/>
        </p:spPr>
        <p:txBody>
          <a:bodyPr wrap="square" rtlCol="0">
            <a:spAutoFit/>
          </a:bodyPr>
          <a:lstStyle/>
          <a:p>
            <a:r>
              <a:rPr lang="en-US" sz="4000" b="1" dirty="0">
                <a:solidFill>
                  <a:srgbClr val="002060"/>
                </a:solidFill>
              </a:rPr>
              <a:t>Continue….</a:t>
            </a:r>
            <a:endParaRPr lang="en-IN" sz="4000" b="1" dirty="0">
              <a:solidFill>
                <a:srgbClr val="002060"/>
              </a:solidFill>
            </a:endParaRPr>
          </a:p>
        </p:txBody>
      </p:sp>
    </p:spTree>
    <p:extLst>
      <p:ext uri="{BB962C8B-B14F-4D97-AF65-F5344CB8AC3E}">
        <p14:creationId xmlns:p14="http://schemas.microsoft.com/office/powerpoint/2010/main" val="10927207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A2B7B92-9FEA-332A-52D0-BD561C61D90C}"/>
              </a:ext>
            </a:extLst>
          </p:cNvPr>
          <p:cNvSpPr txBox="1"/>
          <p:nvPr/>
        </p:nvSpPr>
        <p:spPr>
          <a:xfrm>
            <a:off x="2899611" y="794083"/>
            <a:ext cx="8831178" cy="707886"/>
          </a:xfrm>
          <a:prstGeom prst="rect">
            <a:avLst/>
          </a:prstGeom>
          <a:noFill/>
        </p:spPr>
        <p:txBody>
          <a:bodyPr wrap="square" rtlCol="0">
            <a:spAutoFit/>
          </a:bodyPr>
          <a:lstStyle/>
          <a:p>
            <a:pPr algn="ctr"/>
            <a:r>
              <a:rPr lang="en-US" sz="4000" b="1" u="sng" dirty="0">
                <a:solidFill>
                  <a:srgbClr val="002060"/>
                </a:solidFill>
                <a:cs typeface="Times New Roman" panose="02020603050405020304" pitchFamily="18" charset="0"/>
              </a:rPr>
              <a:t>Elements of Automated System</a:t>
            </a:r>
            <a:endParaRPr lang="en-IN" sz="4000" b="1" u="sng" dirty="0">
              <a:solidFill>
                <a:srgbClr val="002060"/>
              </a:solidFill>
              <a:cs typeface="Times New Roman" panose="02020603050405020304" pitchFamily="18" charset="0"/>
            </a:endParaRPr>
          </a:p>
        </p:txBody>
      </p:sp>
      <p:pic>
        <p:nvPicPr>
          <p:cNvPr id="6" name="Picture 5">
            <a:extLst>
              <a:ext uri="{FF2B5EF4-FFF2-40B4-BE49-F238E27FC236}">
                <a16:creationId xmlns:a16="http://schemas.microsoft.com/office/drawing/2014/main" id="{0933A596-6EDB-7B69-A79F-70C71065D1F3}"/>
              </a:ext>
            </a:extLst>
          </p:cNvPr>
          <p:cNvPicPr>
            <a:picLocks noChangeAspect="1"/>
          </p:cNvPicPr>
          <p:nvPr/>
        </p:nvPicPr>
        <p:blipFill>
          <a:blip r:embed="rId2"/>
          <a:stretch>
            <a:fillRect/>
          </a:stretch>
        </p:blipFill>
        <p:spPr>
          <a:xfrm>
            <a:off x="818147" y="1852863"/>
            <a:ext cx="12897853" cy="3717757"/>
          </a:xfrm>
          <a:prstGeom prst="rect">
            <a:avLst/>
          </a:prstGeom>
        </p:spPr>
      </p:pic>
      <p:sp>
        <p:nvSpPr>
          <p:cNvPr id="7" name="TextBox 6">
            <a:extLst>
              <a:ext uri="{FF2B5EF4-FFF2-40B4-BE49-F238E27FC236}">
                <a16:creationId xmlns:a16="http://schemas.microsoft.com/office/drawing/2014/main" id="{C814F600-5480-88D2-10DC-1BAA38D828D2}"/>
              </a:ext>
            </a:extLst>
          </p:cNvPr>
          <p:cNvSpPr txBox="1"/>
          <p:nvPr/>
        </p:nvSpPr>
        <p:spPr>
          <a:xfrm>
            <a:off x="818147" y="6100011"/>
            <a:ext cx="13066295" cy="1384995"/>
          </a:xfrm>
          <a:prstGeom prst="rect">
            <a:avLst/>
          </a:prstGeom>
          <a:noFill/>
        </p:spPr>
        <p:txBody>
          <a:bodyPr wrap="square" rtlCol="0">
            <a:spAutoFit/>
          </a:bodyPr>
          <a:lstStyle/>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Power to accomplish the process of operate the system</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program of instructions to direct the process </a:t>
            </a:r>
          </a:p>
          <a:p>
            <a:pPr marL="457200" indent="-457200" algn="just">
              <a:buFont typeface="Arial" panose="020B0604020202020204" pitchFamily="34" charset="0"/>
              <a:buChar char="•"/>
            </a:pPr>
            <a:r>
              <a:rPr lang="en-US" sz="2800" dirty="0">
                <a:latin typeface="Times New Roman" panose="02020603050405020304" pitchFamily="18" charset="0"/>
                <a:cs typeface="Times New Roman" panose="02020603050405020304" pitchFamily="18" charset="0"/>
              </a:rPr>
              <a:t>A control system to actuate the instructions </a:t>
            </a:r>
            <a:endParaRPr lang="en-IN"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881994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4352F27-99C9-9B67-A94C-95D4C12ECAF6}"/>
              </a:ext>
            </a:extLst>
          </p:cNvPr>
          <p:cNvSpPr txBox="1"/>
          <p:nvPr/>
        </p:nvSpPr>
        <p:spPr>
          <a:xfrm>
            <a:off x="1287379" y="794084"/>
            <a:ext cx="11706726" cy="707886"/>
          </a:xfrm>
          <a:prstGeom prst="rect">
            <a:avLst/>
          </a:prstGeom>
          <a:noFill/>
        </p:spPr>
        <p:txBody>
          <a:bodyPr wrap="square" rtlCol="0">
            <a:spAutoFit/>
          </a:bodyPr>
          <a:lstStyle/>
          <a:p>
            <a:pPr algn="ctr"/>
            <a:r>
              <a:rPr lang="en-US" sz="4000" b="1" u="sng" dirty="0">
                <a:solidFill>
                  <a:srgbClr val="002060"/>
                </a:solidFill>
              </a:rPr>
              <a:t>Reasons for Automation in manufacturing </a:t>
            </a:r>
            <a:endParaRPr lang="en-IN" sz="4000" b="1" u="sng" dirty="0">
              <a:solidFill>
                <a:srgbClr val="002060"/>
              </a:solidFill>
            </a:endParaRPr>
          </a:p>
        </p:txBody>
      </p:sp>
      <p:sp>
        <p:nvSpPr>
          <p:cNvPr id="3" name="TextBox 2">
            <a:extLst>
              <a:ext uri="{FF2B5EF4-FFF2-40B4-BE49-F238E27FC236}">
                <a16:creationId xmlns:a16="http://schemas.microsoft.com/office/drawing/2014/main" id="{F61B5645-F077-6F7D-A432-A01EB55D28AD}"/>
              </a:ext>
            </a:extLst>
          </p:cNvPr>
          <p:cNvSpPr txBox="1"/>
          <p:nvPr/>
        </p:nvSpPr>
        <p:spPr>
          <a:xfrm>
            <a:off x="1215189" y="2423783"/>
            <a:ext cx="6100011" cy="4280531"/>
          </a:xfrm>
          <a:prstGeom prst="rect">
            <a:avLst/>
          </a:prstGeom>
          <a:noFill/>
        </p:spPr>
        <p:txBody>
          <a:bodyPr wrap="square" rtlCol="0">
            <a:spAutoFit/>
          </a:bodyPr>
          <a:lstStyle/>
          <a:p>
            <a:pPr marL="342900" indent="-342900">
              <a:lnSpc>
                <a:spcPct val="200000"/>
              </a:lnSpc>
              <a:buFont typeface="Arial" panose="020B0604020202020204" pitchFamily="34" charset="0"/>
              <a:buChar char="•"/>
            </a:pPr>
            <a:r>
              <a:rPr lang="en-US" sz="2800" dirty="0"/>
              <a:t>Increased productivity</a:t>
            </a:r>
          </a:p>
          <a:p>
            <a:pPr marL="342900" indent="-342900">
              <a:lnSpc>
                <a:spcPct val="200000"/>
              </a:lnSpc>
              <a:buFont typeface="Arial" panose="020B0604020202020204" pitchFamily="34" charset="0"/>
              <a:buChar char="•"/>
            </a:pPr>
            <a:r>
              <a:rPr lang="en-US" sz="2800" dirty="0"/>
              <a:t>High cost of </a:t>
            </a:r>
            <a:r>
              <a:rPr lang="en-US" sz="2800" dirty="0" err="1"/>
              <a:t>labour</a:t>
            </a:r>
            <a:endParaRPr lang="en-US" sz="2800" dirty="0"/>
          </a:p>
          <a:p>
            <a:pPr marL="342900" indent="-342900">
              <a:lnSpc>
                <a:spcPct val="200000"/>
              </a:lnSpc>
              <a:buFont typeface="Arial" panose="020B0604020202020204" pitchFamily="34" charset="0"/>
              <a:buChar char="•"/>
            </a:pPr>
            <a:r>
              <a:rPr lang="en-US" sz="2800" dirty="0" err="1"/>
              <a:t>Labour</a:t>
            </a:r>
            <a:r>
              <a:rPr lang="en-US" sz="2800" dirty="0"/>
              <a:t> Shortage</a:t>
            </a:r>
          </a:p>
          <a:p>
            <a:pPr marL="342900" indent="-342900">
              <a:lnSpc>
                <a:spcPct val="200000"/>
              </a:lnSpc>
              <a:buFont typeface="Arial" panose="020B0604020202020204" pitchFamily="34" charset="0"/>
              <a:buChar char="•"/>
            </a:pPr>
            <a:r>
              <a:rPr lang="en-US" sz="2800" dirty="0"/>
              <a:t>Improved product quality </a:t>
            </a:r>
          </a:p>
          <a:p>
            <a:pPr marL="342900" indent="-342900">
              <a:lnSpc>
                <a:spcPct val="200000"/>
              </a:lnSpc>
              <a:buFont typeface="Arial" panose="020B0604020202020204" pitchFamily="34" charset="0"/>
              <a:buChar char="•"/>
            </a:pPr>
            <a:r>
              <a:rPr lang="en-US" sz="2800" dirty="0"/>
              <a:t>Reduced manufacturing lead time </a:t>
            </a:r>
            <a:endParaRPr lang="en-IN" sz="2800" dirty="0"/>
          </a:p>
        </p:txBody>
      </p:sp>
      <p:pic>
        <p:nvPicPr>
          <p:cNvPr id="5" name="Picture 4">
            <a:extLst>
              <a:ext uri="{FF2B5EF4-FFF2-40B4-BE49-F238E27FC236}">
                <a16:creationId xmlns:a16="http://schemas.microsoft.com/office/drawing/2014/main" id="{F8359048-DEFA-234A-9F74-13933B6730CD}"/>
              </a:ext>
            </a:extLst>
          </p:cNvPr>
          <p:cNvPicPr>
            <a:picLocks noChangeAspect="1"/>
          </p:cNvPicPr>
          <p:nvPr/>
        </p:nvPicPr>
        <p:blipFill>
          <a:blip r:embed="rId2"/>
          <a:stretch>
            <a:fillRect/>
          </a:stretch>
        </p:blipFill>
        <p:spPr>
          <a:xfrm>
            <a:off x="7315200" y="1983158"/>
            <a:ext cx="6328611" cy="545235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605893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AE4F103-F6B4-1D04-6C56-B6B4289CC3D2}"/>
              </a:ext>
            </a:extLst>
          </p:cNvPr>
          <p:cNvPicPr>
            <a:picLocks noChangeAspect="1"/>
          </p:cNvPicPr>
          <p:nvPr/>
        </p:nvPicPr>
        <p:blipFill>
          <a:blip r:embed="rId2"/>
          <a:stretch>
            <a:fillRect/>
          </a:stretch>
        </p:blipFill>
        <p:spPr>
          <a:xfrm>
            <a:off x="385011" y="252664"/>
            <a:ext cx="14245389" cy="7591926"/>
          </a:xfrm>
          <a:prstGeom prst="rect">
            <a:avLst/>
          </a:prstGeom>
        </p:spPr>
      </p:pic>
    </p:spTree>
    <p:extLst>
      <p:ext uri="{BB962C8B-B14F-4D97-AF65-F5344CB8AC3E}">
        <p14:creationId xmlns:p14="http://schemas.microsoft.com/office/powerpoint/2010/main" val="28075487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1668">
            <a:solidFill>
              <a:srgbClr val="E5E0DF"/>
            </a:solidFill>
            <a:prstDash val="solid"/>
          </a:ln>
        </p:spPr>
        <p:txBody>
          <a:bodyPr/>
          <a:lstStyle/>
          <a:p>
            <a:endParaRPr lang="en-IN"/>
          </a:p>
        </p:txBody>
      </p:sp>
      <p:sp>
        <p:nvSpPr>
          <p:cNvPr id="4" name="Text 2"/>
          <p:cNvSpPr/>
          <p:nvPr/>
        </p:nvSpPr>
        <p:spPr>
          <a:xfrm>
            <a:off x="703540" y="1544836"/>
            <a:ext cx="5115878" cy="586383"/>
          </a:xfrm>
          <a:prstGeom prst="rect">
            <a:avLst/>
          </a:prstGeom>
          <a:noFill/>
          <a:ln/>
        </p:spPr>
        <p:txBody>
          <a:bodyPr wrap="none" rtlCol="0" anchor="t"/>
          <a:lstStyle/>
          <a:p>
            <a:pPr marL="0" indent="0">
              <a:lnSpc>
                <a:spcPts val="4617"/>
              </a:lnSpc>
              <a:buNone/>
            </a:pPr>
            <a:r>
              <a:rPr lang="en-US" sz="3693" b="1" kern="0" spc="-111" dirty="0">
                <a:solidFill>
                  <a:srgbClr val="591CE6"/>
                </a:solidFill>
                <a:latin typeface="p22-mackinac-pro" pitchFamily="34" charset="0"/>
                <a:ea typeface="p22-mackinac-pro" pitchFamily="34" charset="-122"/>
                <a:cs typeface="p22-mackinac-pro" pitchFamily="34" charset="-120"/>
              </a:rPr>
              <a:t>Benefits of Automation</a:t>
            </a:r>
            <a:endParaRPr lang="en-US" sz="3693" dirty="0"/>
          </a:p>
        </p:txBody>
      </p:sp>
      <p:sp>
        <p:nvSpPr>
          <p:cNvPr id="5" name="Shape 3"/>
          <p:cNvSpPr/>
          <p:nvPr/>
        </p:nvSpPr>
        <p:spPr>
          <a:xfrm>
            <a:off x="703540" y="2559129"/>
            <a:ext cx="422077" cy="422077"/>
          </a:xfrm>
          <a:prstGeom prst="roundRect">
            <a:avLst>
              <a:gd name="adj" fmla="val 20004"/>
            </a:avLst>
          </a:prstGeom>
          <a:solidFill>
            <a:srgbClr val="E0D7F4"/>
          </a:solidFill>
          <a:ln w="11668">
            <a:solidFill>
              <a:srgbClr val="C1AFE9"/>
            </a:solidFill>
            <a:prstDash val="solid"/>
          </a:ln>
        </p:spPr>
        <p:txBody>
          <a:bodyPr/>
          <a:lstStyle/>
          <a:p>
            <a:endParaRPr lang="en-IN"/>
          </a:p>
        </p:txBody>
      </p:sp>
      <p:sp>
        <p:nvSpPr>
          <p:cNvPr id="6" name="Text 4"/>
          <p:cNvSpPr/>
          <p:nvPr/>
        </p:nvSpPr>
        <p:spPr>
          <a:xfrm>
            <a:off x="861536" y="2594253"/>
            <a:ext cx="105966" cy="351830"/>
          </a:xfrm>
          <a:prstGeom prst="rect">
            <a:avLst/>
          </a:prstGeom>
          <a:noFill/>
          <a:ln/>
        </p:spPr>
        <p:txBody>
          <a:bodyPr wrap="none" rtlCol="0" anchor="t"/>
          <a:lstStyle/>
          <a:p>
            <a:pPr marL="0" indent="0" algn="ctr">
              <a:lnSpc>
                <a:spcPts val="2770"/>
              </a:lnSpc>
              <a:buNone/>
            </a:pPr>
            <a:r>
              <a:rPr lang="en-US" sz="2216" b="1" kern="0" spc="-66" dirty="0">
                <a:solidFill>
                  <a:srgbClr val="272525"/>
                </a:solidFill>
                <a:latin typeface="p22-mackinac-pro" pitchFamily="34" charset="0"/>
                <a:ea typeface="p22-mackinac-pro" pitchFamily="34" charset="-122"/>
                <a:cs typeface="p22-mackinac-pro" pitchFamily="34" charset="-120"/>
              </a:rPr>
              <a:t>1</a:t>
            </a:r>
            <a:endParaRPr lang="en-US" sz="2216" dirty="0"/>
          </a:p>
        </p:txBody>
      </p:sp>
      <p:sp>
        <p:nvSpPr>
          <p:cNvPr id="7" name="Text 5"/>
          <p:cNvSpPr/>
          <p:nvPr/>
        </p:nvSpPr>
        <p:spPr>
          <a:xfrm>
            <a:off x="1313140" y="2623542"/>
            <a:ext cx="2183487" cy="293132"/>
          </a:xfrm>
          <a:prstGeom prst="rect">
            <a:avLst/>
          </a:prstGeom>
          <a:noFill/>
          <a:ln/>
        </p:spPr>
        <p:txBody>
          <a:bodyPr wrap="none" rtlCol="0" anchor="t"/>
          <a:lstStyle/>
          <a:p>
            <a:pPr marL="0" indent="0">
              <a:lnSpc>
                <a:spcPts val="2308"/>
              </a:lnSpc>
              <a:buNone/>
            </a:pPr>
            <a:r>
              <a:rPr lang="en-US" sz="1847" b="1" kern="0" spc="-55" dirty="0">
                <a:solidFill>
                  <a:srgbClr val="272525"/>
                </a:solidFill>
                <a:latin typeface="p22-mackinac-pro" pitchFamily="34" charset="0"/>
                <a:ea typeface="p22-mackinac-pro" pitchFamily="34" charset="-122"/>
                <a:cs typeface="p22-mackinac-pro" pitchFamily="34" charset="-120"/>
              </a:rPr>
              <a:t>Increased Efficiency</a:t>
            </a:r>
            <a:endParaRPr lang="en-US" sz="1847" dirty="0"/>
          </a:p>
        </p:txBody>
      </p:sp>
      <p:sp>
        <p:nvSpPr>
          <p:cNvPr id="8" name="Text 6"/>
          <p:cNvSpPr/>
          <p:nvPr/>
        </p:nvSpPr>
        <p:spPr>
          <a:xfrm>
            <a:off x="1313140" y="3104198"/>
            <a:ext cx="3165158" cy="1200626"/>
          </a:xfrm>
          <a:prstGeom prst="rect">
            <a:avLst/>
          </a:prstGeom>
          <a:noFill/>
          <a:ln/>
        </p:spPr>
        <p:txBody>
          <a:bodyPr wrap="square" rtlCol="0" anchor="t"/>
          <a:lstStyle/>
          <a:p>
            <a:pPr marL="0" indent="0">
              <a:lnSpc>
                <a:spcPts val="2364"/>
              </a:lnSpc>
              <a:buNone/>
            </a:pPr>
            <a:r>
              <a:rPr lang="en-US" sz="1477" dirty="0">
                <a:solidFill>
                  <a:srgbClr val="272525"/>
                </a:solidFill>
                <a:latin typeface="Eudoxus Sans" pitchFamily="34" charset="0"/>
                <a:ea typeface="Eudoxus Sans" pitchFamily="34" charset="-122"/>
                <a:cs typeface="Eudoxus Sans" pitchFamily="34" charset="-120"/>
              </a:rPr>
              <a:t>Automation reduces the amount of time and resources required to complete a task, resulting in increased efficiency.</a:t>
            </a:r>
            <a:endParaRPr lang="en-US" sz="1477" dirty="0"/>
          </a:p>
        </p:txBody>
      </p:sp>
      <p:sp>
        <p:nvSpPr>
          <p:cNvPr id="9" name="Shape 7"/>
          <p:cNvSpPr/>
          <p:nvPr/>
        </p:nvSpPr>
        <p:spPr>
          <a:xfrm>
            <a:off x="4665821" y="2559129"/>
            <a:ext cx="422077" cy="422077"/>
          </a:xfrm>
          <a:prstGeom prst="roundRect">
            <a:avLst>
              <a:gd name="adj" fmla="val 20004"/>
            </a:avLst>
          </a:prstGeom>
          <a:solidFill>
            <a:srgbClr val="E0D7F4"/>
          </a:solidFill>
          <a:ln w="11668">
            <a:solidFill>
              <a:srgbClr val="C1AFE9"/>
            </a:solidFill>
            <a:prstDash val="solid"/>
          </a:ln>
        </p:spPr>
        <p:txBody>
          <a:bodyPr/>
          <a:lstStyle/>
          <a:p>
            <a:endParaRPr lang="en-IN"/>
          </a:p>
        </p:txBody>
      </p:sp>
      <p:sp>
        <p:nvSpPr>
          <p:cNvPr id="10" name="Text 8"/>
          <p:cNvSpPr/>
          <p:nvPr/>
        </p:nvSpPr>
        <p:spPr>
          <a:xfrm>
            <a:off x="4800957" y="2594253"/>
            <a:ext cx="151686" cy="351830"/>
          </a:xfrm>
          <a:prstGeom prst="rect">
            <a:avLst/>
          </a:prstGeom>
          <a:noFill/>
          <a:ln/>
        </p:spPr>
        <p:txBody>
          <a:bodyPr wrap="none" rtlCol="0" anchor="t"/>
          <a:lstStyle/>
          <a:p>
            <a:pPr marL="0" indent="0" algn="ctr">
              <a:lnSpc>
                <a:spcPts val="2770"/>
              </a:lnSpc>
              <a:buNone/>
            </a:pPr>
            <a:r>
              <a:rPr lang="en-US" sz="2216" b="1" kern="0" spc="-66" dirty="0">
                <a:solidFill>
                  <a:srgbClr val="272525"/>
                </a:solidFill>
                <a:latin typeface="p22-mackinac-pro" pitchFamily="34" charset="0"/>
                <a:ea typeface="p22-mackinac-pro" pitchFamily="34" charset="-122"/>
                <a:cs typeface="p22-mackinac-pro" pitchFamily="34" charset="-120"/>
              </a:rPr>
              <a:t>2</a:t>
            </a:r>
            <a:endParaRPr lang="en-US" sz="2216" dirty="0"/>
          </a:p>
        </p:txBody>
      </p:sp>
      <p:sp>
        <p:nvSpPr>
          <p:cNvPr id="11" name="Text 9"/>
          <p:cNvSpPr/>
          <p:nvPr/>
        </p:nvSpPr>
        <p:spPr>
          <a:xfrm>
            <a:off x="5275421" y="2623542"/>
            <a:ext cx="1876187" cy="293132"/>
          </a:xfrm>
          <a:prstGeom prst="rect">
            <a:avLst/>
          </a:prstGeom>
          <a:noFill/>
          <a:ln/>
        </p:spPr>
        <p:txBody>
          <a:bodyPr wrap="none" rtlCol="0" anchor="t"/>
          <a:lstStyle/>
          <a:p>
            <a:pPr marL="0" indent="0">
              <a:lnSpc>
                <a:spcPts val="2308"/>
              </a:lnSpc>
              <a:buNone/>
            </a:pPr>
            <a:r>
              <a:rPr lang="en-US" sz="1847" b="1" kern="0" spc="-55" dirty="0">
                <a:solidFill>
                  <a:srgbClr val="272525"/>
                </a:solidFill>
                <a:latin typeface="p22-mackinac-pro" pitchFamily="34" charset="0"/>
                <a:ea typeface="p22-mackinac-pro" pitchFamily="34" charset="-122"/>
                <a:cs typeface="p22-mackinac-pro" pitchFamily="34" charset="-120"/>
              </a:rPr>
              <a:t>Higher Quality</a:t>
            </a:r>
            <a:endParaRPr lang="en-US" sz="1847" dirty="0"/>
          </a:p>
        </p:txBody>
      </p:sp>
      <p:sp>
        <p:nvSpPr>
          <p:cNvPr id="12" name="Text 10"/>
          <p:cNvSpPr/>
          <p:nvPr/>
        </p:nvSpPr>
        <p:spPr>
          <a:xfrm>
            <a:off x="5275421" y="3104198"/>
            <a:ext cx="3165158" cy="1200626"/>
          </a:xfrm>
          <a:prstGeom prst="rect">
            <a:avLst/>
          </a:prstGeom>
          <a:noFill/>
          <a:ln/>
        </p:spPr>
        <p:txBody>
          <a:bodyPr wrap="square" rtlCol="0" anchor="t"/>
          <a:lstStyle/>
          <a:p>
            <a:pPr marL="0" indent="0">
              <a:lnSpc>
                <a:spcPts val="2364"/>
              </a:lnSpc>
              <a:buNone/>
            </a:pPr>
            <a:r>
              <a:rPr lang="en-US" sz="1477" dirty="0">
                <a:solidFill>
                  <a:srgbClr val="272525"/>
                </a:solidFill>
                <a:latin typeface="Eudoxus Sans" pitchFamily="34" charset="0"/>
                <a:ea typeface="Eudoxus Sans" pitchFamily="34" charset="-122"/>
                <a:cs typeface="Eudoxus Sans" pitchFamily="34" charset="-120"/>
              </a:rPr>
              <a:t>Automation helps eliminate errors and inconsistencies, leading to a higher quality and more reliable output.</a:t>
            </a:r>
            <a:endParaRPr lang="en-US" sz="1477" dirty="0"/>
          </a:p>
        </p:txBody>
      </p:sp>
      <p:sp>
        <p:nvSpPr>
          <p:cNvPr id="13" name="Shape 11"/>
          <p:cNvSpPr/>
          <p:nvPr/>
        </p:nvSpPr>
        <p:spPr>
          <a:xfrm>
            <a:off x="703540" y="4638913"/>
            <a:ext cx="422077" cy="422077"/>
          </a:xfrm>
          <a:prstGeom prst="roundRect">
            <a:avLst>
              <a:gd name="adj" fmla="val 20004"/>
            </a:avLst>
          </a:prstGeom>
          <a:solidFill>
            <a:srgbClr val="E0D7F4"/>
          </a:solidFill>
          <a:ln w="11668">
            <a:solidFill>
              <a:srgbClr val="C1AFE9"/>
            </a:solidFill>
            <a:prstDash val="solid"/>
          </a:ln>
        </p:spPr>
        <p:txBody>
          <a:bodyPr/>
          <a:lstStyle/>
          <a:p>
            <a:endParaRPr lang="en-IN"/>
          </a:p>
        </p:txBody>
      </p:sp>
      <p:sp>
        <p:nvSpPr>
          <p:cNvPr id="14" name="Text 12"/>
          <p:cNvSpPr/>
          <p:nvPr/>
        </p:nvSpPr>
        <p:spPr>
          <a:xfrm>
            <a:off x="834866" y="4674037"/>
            <a:ext cx="159306" cy="351830"/>
          </a:xfrm>
          <a:prstGeom prst="rect">
            <a:avLst/>
          </a:prstGeom>
          <a:noFill/>
          <a:ln/>
        </p:spPr>
        <p:txBody>
          <a:bodyPr wrap="none" rtlCol="0" anchor="t"/>
          <a:lstStyle/>
          <a:p>
            <a:pPr marL="0" indent="0" algn="ctr">
              <a:lnSpc>
                <a:spcPts val="2770"/>
              </a:lnSpc>
              <a:buNone/>
            </a:pPr>
            <a:r>
              <a:rPr lang="en-US" sz="2216" b="1" kern="0" spc="-66" dirty="0">
                <a:solidFill>
                  <a:srgbClr val="272525"/>
                </a:solidFill>
                <a:latin typeface="p22-mackinac-pro" pitchFamily="34" charset="0"/>
                <a:ea typeface="p22-mackinac-pro" pitchFamily="34" charset="-122"/>
                <a:cs typeface="p22-mackinac-pro" pitchFamily="34" charset="-120"/>
              </a:rPr>
              <a:t>3</a:t>
            </a:r>
            <a:endParaRPr lang="en-US" sz="2216" dirty="0"/>
          </a:p>
        </p:txBody>
      </p:sp>
      <p:sp>
        <p:nvSpPr>
          <p:cNvPr id="15" name="Text 13"/>
          <p:cNvSpPr/>
          <p:nvPr/>
        </p:nvSpPr>
        <p:spPr>
          <a:xfrm>
            <a:off x="1313140" y="4703326"/>
            <a:ext cx="1876187" cy="293132"/>
          </a:xfrm>
          <a:prstGeom prst="rect">
            <a:avLst/>
          </a:prstGeom>
          <a:noFill/>
          <a:ln/>
        </p:spPr>
        <p:txBody>
          <a:bodyPr wrap="none" rtlCol="0" anchor="t"/>
          <a:lstStyle/>
          <a:p>
            <a:pPr marL="0" indent="0">
              <a:lnSpc>
                <a:spcPts val="2308"/>
              </a:lnSpc>
              <a:buNone/>
            </a:pPr>
            <a:r>
              <a:rPr lang="en-US" sz="1847" b="1" kern="0" spc="-55" dirty="0">
                <a:solidFill>
                  <a:srgbClr val="272525"/>
                </a:solidFill>
                <a:latin typeface="p22-mackinac-pro" pitchFamily="34" charset="0"/>
                <a:ea typeface="p22-mackinac-pro" pitchFamily="34" charset="-122"/>
                <a:cs typeface="p22-mackinac-pro" pitchFamily="34" charset="-120"/>
              </a:rPr>
              <a:t>Reduced Costs</a:t>
            </a:r>
            <a:endParaRPr lang="en-US" sz="1847" dirty="0"/>
          </a:p>
        </p:txBody>
      </p:sp>
      <p:sp>
        <p:nvSpPr>
          <p:cNvPr id="16" name="Text 14"/>
          <p:cNvSpPr/>
          <p:nvPr/>
        </p:nvSpPr>
        <p:spPr>
          <a:xfrm>
            <a:off x="1313140" y="5183981"/>
            <a:ext cx="3165158" cy="1200626"/>
          </a:xfrm>
          <a:prstGeom prst="rect">
            <a:avLst/>
          </a:prstGeom>
          <a:noFill/>
          <a:ln/>
        </p:spPr>
        <p:txBody>
          <a:bodyPr wrap="square" rtlCol="0" anchor="t"/>
          <a:lstStyle/>
          <a:p>
            <a:pPr marL="0" indent="0">
              <a:lnSpc>
                <a:spcPts val="2364"/>
              </a:lnSpc>
              <a:buNone/>
            </a:pPr>
            <a:r>
              <a:rPr lang="en-US" sz="1477" dirty="0">
                <a:solidFill>
                  <a:srgbClr val="272525"/>
                </a:solidFill>
                <a:latin typeface="Eudoxus Sans" pitchFamily="34" charset="0"/>
                <a:ea typeface="Eudoxus Sans" pitchFamily="34" charset="-122"/>
                <a:cs typeface="Eudoxus Sans" pitchFamily="34" charset="-120"/>
              </a:rPr>
              <a:t>By automating certain processes, businesses can reduce labor costs and optimize the use of resources, leading to substantial cost savings.</a:t>
            </a:r>
            <a:endParaRPr lang="en-US" sz="1477" dirty="0"/>
          </a:p>
        </p:txBody>
      </p:sp>
      <p:sp>
        <p:nvSpPr>
          <p:cNvPr id="17" name="Shape 15"/>
          <p:cNvSpPr/>
          <p:nvPr/>
        </p:nvSpPr>
        <p:spPr>
          <a:xfrm>
            <a:off x="4665821" y="4638913"/>
            <a:ext cx="422077" cy="422077"/>
          </a:xfrm>
          <a:prstGeom prst="roundRect">
            <a:avLst>
              <a:gd name="adj" fmla="val 20004"/>
            </a:avLst>
          </a:prstGeom>
          <a:solidFill>
            <a:srgbClr val="E0D7F4"/>
          </a:solidFill>
          <a:ln w="11668">
            <a:solidFill>
              <a:srgbClr val="C1AFE9"/>
            </a:solidFill>
            <a:prstDash val="solid"/>
          </a:ln>
        </p:spPr>
        <p:txBody>
          <a:bodyPr/>
          <a:lstStyle/>
          <a:p>
            <a:endParaRPr lang="en-IN"/>
          </a:p>
        </p:txBody>
      </p:sp>
      <p:sp>
        <p:nvSpPr>
          <p:cNvPr id="18" name="Text 16"/>
          <p:cNvSpPr/>
          <p:nvPr/>
        </p:nvSpPr>
        <p:spPr>
          <a:xfrm>
            <a:off x="4793337" y="4674037"/>
            <a:ext cx="166926" cy="351830"/>
          </a:xfrm>
          <a:prstGeom prst="rect">
            <a:avLst/>
          </a:prstGeom>
          <a:noFill/>
          <a:ln/>
        </p:spPr>
        <p:txBody>
          <a:bodyPr wrap="none" rtlCol="0" anchor="t"/>
          <a:lstStyle/>
          <a:p>
            <a:pPr marL="0" indent="0" algn="ctr">
              <a:lnSpc>
                <a:spcPts val="2770"/>
              </a:lnSpc>
              <a:buNone/>
            </a:pPr>
            <a:r>
              <a:rPr lang="en-US" sz="2216" b="1" kern="0" spc="-66" dirty="0">
                <a:solidFill>
                  <a:srgbClr val="272525"/>
                </a:solidFill>
                <a:latin typeface="p22-mackinac-pro" pitchFamily="34" charset="0"/>
                <a:ea typeface="p22-mackinac-pro" pitchFamily="34" charset="-122"/>
                <a:cs typeface="p22-mackinac-pro" pitchFamily="34" charset="-120"/>
              </a:rPr>
              <a:t>4</a:t>
            </a:r>
            <a:endParaRPr lang="en-US" sz="2216" dirty="0"/>
          </a:p>
        </p:txBody>
      </p:sp>
      <p:sp>
        <p:nvSpPr>
          <p:cNvPr id="19" name="Text 17"/>
          <p:cNvSpPr/>
          <p:nvPr/>
        </p:nvSpPr>
        <p:spPr>
          <a:xfrm>
            <a:off x="5275421" y="4703326"/>
            <a:ext cx="1876187" cy="293132"/>
          </a:xfrm>
          <a:prstGeom prst="rect">
            <a:avLst/>
          </a:prstGeom>
          <a:noFill/>
          <a:ln/>
        </p:spPr>
        <p:txBody>
          <a:bodyPr wrap="none" rtlCol="0" anchor="t"/>
          <a:lstStyle/>
          <a:p>
            <a:pPr marL="0" indent="0">
              <a:lnSpc>
                <a:spcPts val="2308"/>
              </a:lnSpc>
              <a:buNone/>
            </a:pPr>
            <a:r>
              <a:rPr lang="en-US" sz="1847" b="1" kern="0" spc="-55" dirty="0">
                <a:solidFill>
                  <a:srgbClr val="272525"/>
                </a:solidFill>
                <a:latin typeface="p22-mackinac-pro" pitchFamily="34" charset="0"/>
                <a:ea typeface="p22-mackinac-pro" pitchFamily="34" charset="-122"/>
                <a:cs typeface="p22-mackinac-pro" pitchFamily="34" charset="-120"/>
              </a:rPr>
              <a:t>Innovation</a:t>
            </a:r>
            <a:endParaRPr lang="en-US" sz="1847" dirty="0"/>
          </a:p>
        </p:txBody>
      </p:sp>
      <p:sp>
        <p:nvSpPr>
          <p:cNvPr id="20" name="Text 18"/>
          <p:cNvSpPr/>
          <p:nvPr/>
        </p:nvSpPr>
        <p:spPr>
          <a:xfrm>
            <a:off x="5275421" y="5183981"/>
            <a:ext cx="3165158" cy="1500783"/>
          </a:xfrm>
          <a:prstGeom prst="rect">
            <a:avLst/>
          </a:prstGeom>
          <a:noFill/>
          <a:ln/>
        </p:spPr>
        <p:txBody>
          <a:bodyPr wrap="square" rtlCol="0" anchor="t"/>
          <a:lstStyle/>
          <a:p>
            <a:pPr marL="0" indent="0">
              <a:lnSpc>
                <a:spcPts val="2364"/>
              </a:lnSpc>
              <a:buNone/>
            </a:pPr>
            <a:r>
              <a:rPr lang="en-US" sz="1477" dirty="0">
                <a:solidFill>
                  <a:srgbClr val="272525"/>
                </a:solidFill>
                <a:latin typeface="Eudoxus Sans" pitchFamily="34" charset="0"/>
                <a:ea typeface="Eudoxus Sans" pitchFamily="34" charset="-122"/>
                <a:cs typeface="Eudoxus Sans" pitchFamily="34" charset="-120"/>
              </a:rPr>
              <a:t>Automation can free up resources and provide avenues for innovation, leading to new products and services that were not previously possible.</a:t>
            </a:r>
            <a:endParaRPr lang="en-US" sz="1477" dirty="0"/>
          </a:p>
        </p:txBody>
      </p:sp>
      <p:pic>
        <p:nvPicPr>
          <p:cNvPr id="21" name="Image 0" descr="preencoded.png"/>
          <p:cNvPicPr>
            <a:picLocks noChangeAspect="1"/>
          </p:cNvPicPr>
          <p:nvPr/>
        </p:nvPicPr>
        <p:blipFill>
          <a:blip r:embed="rId3"/>
          <a:stretch>
            <a:fillRect/>
          </a:stretch>
        </p:blipFill>
        <p:spPr>
          <a:xfrm>
            <a:off x="9144000" y="0"/>
            <a:ext cx="5486400" cy="8229600"/>
          </a:xfrm>
          <a:prstGeom prst="rect">
            <a:avLst/>
          </a:prstGeom>
        </p:spPr>
      </p:pic>
      <p:pic>
        <p:nvPicPr>
          <p:cNvPr id="22" name="Image 1" descr="preencoded.png">
            <a:hlinkClick r:id="rId4"/>
          </p:cNvPr>
          <p:cNvPicPr>
            <a:picLocks noChangeAspect="1"/>
          </p:cNvPicPr>
          <p:nvPr/>
        </p:nvPicPr>
        <p:blipFill>
          <a:blip r:embed="rId5"/>
          <a:stretch>
            <a:fillRect/>
          </a:stretch>
        </p:blipFill>
        <p:spPr>
          <a:xfrm>
            <a:off x="12242153" y="7589520"/>
            <a:ext cx="2296807" cy="548640"/>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txBody>
          <a:bodyPr/>
          <a:lstStyle/>
          <a:p>
            <a:endParaRPr lang="en-IN"/>
          </a:p>
        </p:txBody>
      </p:sp>
      <p:sp>
        <p:nvSpPr>
          <p:cNvPr id="3" name="Shape 1"/>
          <p:cNvSpPr/>
          <p:nvPr/>
        </p:nvSpPr>
        <p:spPr>
          <a:xfrm>
            <a:off x="0" y="0"/>
            <a:ext cx="14630400" cy="8229600"/>
          </a:xfrm>
          <a:prstGeom prst="rect">
            <a:avLst/>
          </a:prstGeom>
          <a:solidFill>
            <a:srgbClr val="FDFAF7"/>
          </a:solidFill>
          <a:ln w="13811">
            <a:solidFill>
              <a:srgbClr val="E5E0DF"/>
            </a:solidFill>
            <a:prstDash val="solid"/>
          </a:ln>
        </p:spPr>
        <p:txBody>
          <a:bodyPr/>
          <a:lstStyle/>
          <a:p>
            <a:endParaRPr lang="en-IN"/>
          </a:p>
        </p:txBody>
      </p:sp>
      <p:sp>
        <p:nvSpPr>
          <p:cNvPr id="4" name="Text 2"/>
          <p:cNvSpPr/>
          <p:nvPr/>
        </p:nvSpPr>
        <p:spPr>
          <a:xfrm>
            <a:off x="2037993" y="2359819"/>
            <a:ext cx="4671179" cy="694373"/>
          </a:xfrm>
          <a:prstGeom prst="rect">
            <a:avLst/>
          </a:prstGeom>
          <a:noFill/>
          <a:ln/>
        </p:spPr>
        <p:txBody>
          <a:bodyPr wrap="none" rtlCol="0" anchor="t"/>
          <a:lstStyle/>
          <a:p>
            <a:pPr marL="0" indent="0">
              <a:lnSpc>
                <a:spcPts val="5468"/>
              </a:lnSpc>
              <a:buNone/>
            </a:pPr>
            <a:r>
              <a:rPr lang="en-US" sz="4374" b="1" kern="0" spc="-131" dirty="0">
                <a:solidFill>
                  <a:srgbClr val="591CE6"/>
                </a:solidFill>
                <a:latin typeface="p22-mackinac-pro" pitchFamily="34" charset="0"/>
                <a:ea typeface="p22-mackinac-pro" pitchFamily="34" charset="-122"/>
                <a:cs typeface="p22-mackinac-pro" pitchFamily="34" charset="-120"/>
              </a:rPr>
              <a:t>1.Fixed Automation</a:t>
            </a:r>
            <a:endParaRPr lang="en-US" sz="4374" dirty="0"/>
          </a:p>
        </p:txBody>
      </p:sp>
      <p:sp>
        <p:nvSpPr>
          <p:cNvPr id="5" name="Text 3"/>
          <p:cNvSpPr/>
          <p:nvPr/>
        </p:nvSpPr>
        <p:spPr>
          <a:xfrm>
            <a:off x="2037993" y="3609618"/>
            <a:ext cx="2666286" cy="416481"/>
          </a:xfrm>
          <a:prstGeom prst="rect">
            <a:avLst/>
          </a:prstGeom>
          <a:noFill/>
          <a:ln/>
        </p:spPr>
        <p:txBody>
          <a:bodyPr wrap="none" rtlCol="0" anchor="t"/>
          <a:lstStyle/>
          <a:p>
            <a:pPr marL="0" indent="0">
              <a:lnSpc>
                <a:spcPts val="3281"/>
              </a:lnSpc>
              <a:buNone/>
            </a:pPr>
            <a:r>
              <a:rPr lang="en-US" sz="2624" b="1" kern="0" spc="-79" dirty="0">
                <a:solidFill>
                  <a:srgbClr val="591CE6"/>
                </a:solidFill>
                <a:latin typeface="p22-mackinac-pro" pitchFamily="34" charset="0"/>
                <a:ea typeface="p22-mackinac-pro" pitchFamily="34" charset="-122"/>
                <a:cs typeface="p22-mackinac-pro" pitchFamily="34" charset="-120"/>
              </a:rPr>
              <a:t>Definition</a:t>
            </a:r>
            <a:endParaRPr lang="en-US" sz="2624" dirty="0"/>
          </a:p>
        </p:txBody>
      </p:sp>
      <p:sp>
        <p:nvSpPr>
          <p:cNvPr id="6" name="Text 4"/>
          <p:cNvSpPr/>
          <p:nvPr/>
        </p:nvSpPr>
        <p:spPr>
          <a:xfrm>
            <a:off x="2037993" y="4248269"/>
            <a:ext cx="5006221" cy="1421606"/>
          </a:xfrm>
          <a:prstGeom prst="rect">
            <a:avLst/>
          </a:prstGeom>
          <a:noFill/>
          <a:ln/>
        </p:spPr>
        <p:txBody>
          <a:bodyPr wrap="square" rtlCol="0" anchor="t"/>
          <a:lstStyle/>
          <a:p>
            <a:pPr marL="0" indent="0">
              <a:lnSpc>
                <a:spcPts val="2799"/>
              </a:lnSpc>
              <a:buNone/>
            </a:pPr>
            <a:r>
              <a:rPr lang="en-US" sz="1750" dirty="0">
                <a:solidFill>
                  <a:srgbClr val="272525"/>
                </a:solidFill>
                <a:latin typeface="Eudoxus Sans" pitchFamily="34" charset="0"/>
                <a:ea typeface="Eudoxus Sans" pitchFamily="34" charset="-122"/>
                <a:cs typeface="Eudoxus Sans" pitchFamily="34" charset="-120"/>
              </a:rPr>
              <a:t>Fixed automation is when machines are designed to only perform a specific task or a set of tasks and cannot be easily reprogrammed or modified.</a:t>
            </a:r>
            <a:endParaRPr lang="en-US" sz="1750" dirty="0"/>
          </a:p>
        </p:txBody>
      </p:sp>
      <p:sp>
        <p:nvSpPr>
          <p:cNvPr id="7" name="Text 5"/>
          <p:cNvSpPr/>
          <p:nvPr/>
        </p:nvSpPr>
        <p:spPr>
          <a:xfrm>
            <a:off x="7593806" y="3609618"/>
            <a:ext cx="2666286" cy="416481"/>
          </a:xfrm>
          <a:prstGeom prst="rect">
            <a:avLst/>
          </a:prstGeom>
          <a:noFill/>
          <a:ln/>
        </p:spPr>
        <p:txBody>
          <a:bodyPr wrap="none" rtlCol="0" anchor="t"/>
          <a:lstStyle/>
          <a:p>
            <a:pPr marL="0" indent="0">
              <a:lnSpc>
                <a:spcPts val="3281"/>
              </a:lnSpc>
              <a:buNone/>
            </a:pPr>
            <a:r>
              <a:rPr lang="en-US" sz="2624" b="1" kern="0" spc="-79" dirty="0">
                <a:solidFill>
                  <a:srgbClr val="591CE6"/>
                </a:solidFill>
                <a:latin typeface="p22-mackinac-pro" pitchFamily="34" charset="0"/>
                <a:ea typeface="p22-mackinac-pro" pitchFamily="34" charset="-122"/>
                <a:cs typeface="p22-mackinac-pro" pitchFamily="34" charset="-120"/>
              </a:rPr>
              <a:t>Examples</a:t>
            </a:r>
            <a:endParaRPr lang="en-US" sz="2624" dirty="0"/>
          </a:p>
        </p:txBody>
      </p:sp>
      <p:sp>
        <p:nvSpPr>
          <p:cNvPr id="8" name="Text 6"/>
          <p:cNvSpPr/>
          <p:nvPr/>
        </p:nvSpPr>
        <p:spPr>
          <a:xfrm>
            <a:off x="7949208" y="4276011"/>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Assembly lines</a:t>
            </a:r>
            <a:endParaRPr lang="en-US" sz="1750" dirty="0"/>
          </a:p>
        </p:txBody>
      </p:sp>
      <p:sp>
        <p:nvSpPr>
          <p:cNvPr id="9" name="Text 7"/>
          <p:cNvSpPr/>
          <p:nvPr/>
        </p:nvSpPr>
        <p:spPr>
          <a:xfrm>
            <a:off x="7949208" y="4720233"/>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Conveyor belts</a:t>
            </a:r>
            <a:endParaRPr lang="en-US" sz="1750" dirty="0"/>
          </a:p>
        </p:txBody>
      </p:sp>
      <p:sp>
        <p:nvSpPr>
          <p:cNvPr id="10" name="Text 8"/>
          <p:cNvSpPr/>
          <p:nvPr/>
        </p:nvSpPr>
        <p:spPr>
          <a:xfrm>
            <a:off x="7949208" y="5164455"/>
            <a:ext cx="4650819" cy="355402"/>
          </a:xfrm>
          <a:prstGeom prst="rect">
            <a:avLst/>
          </a:prstGeom>
          <a:noFill/>
          <a:ln/>
        </p:spPr>
        <p:txBody>
          <a:bodyPr wrap="none" rtlCol="0" anchor="t"/>
          <a:lstStyle/>
          <a:p>
            <a:pPr marL="342900" indent="-342900" algn="l">
              <a:lnSpc>
                <a:spcPts val="2799"/>
              </a:lnSpc>
              <a:buSzPct val="100000"/>
              <a:buChar char="•"/>
            </a:pPr>
            <a:r>
              <a:rPr lang="en-US" sz="1750" dirty="0">
                <a:solidFill>
                  <a:srgbClr val="272525"/>
                </a:solidFill>
                <a:latin typeface="Eudoxus Sans" pitchFamily="34" charset="0"/>
                <a:ea typeface="Eudoxus Sans" pitchFamily="34" charset="-122"/>
                <a:cs typeface="Eudoxus Sans" pitchFamily="34" charset="-120"/>
              </a:rPr>
              <a:t>Robotic welders</a:t>
            </a:r>
            <a:endParaRPr lang="en-US" sz="1750" dirty="0"/>
          </a:p>
        </p:txBody>
      </p:sp>
      <p:pic>
        <p:nvPicPr>
          <p:cNvPr id="11" name="Image 0" descr="preencoded.png">
            <a:hlinkClick r:id="rId3"/>
          </p:cNvPr>
          <p:cNvPicPr>
            <a:picLocks noChangeAspect="1"/>
          </p:cNvPicPr>
          <p:nvPr/>
        </p:nvPicPr>
        <p:blipFill>
          <a:blip r:embed="rId4"/>
          <a:stretch>
            <a:fillRect/>
          </a:stretch>
        </p:blipFill>
        <p:spPr>
          <a:xfrm>
            <a:off x="12242153" y="7589520"/>
            <a:ext cx="2296807" cy="54864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C4F71A3-9BD7-6256-1C62-AAF42B21DF89}"/>
              </a:ext>
            </a:extLst>
          </p:cNvPr>
          <p:cNvSpPr txBox="1"/>
          <p:nvPr/>
        </p:nvSpPr>
        <p:spPr>
          <a:xfrm>
            <a:off x="903110" y="1412795"/>
            <a:ext cx="6570133" cy="830997"/>
          </a:xfrm>
          <a:prstGeom prst="rect">
            <a:avLst/>
          </a:prstGeom>
          <a:noFill/>
        </p:spPr>
        <p:txBody>
          <a:bodyPr wrap="square" rtlCol="0">
            <a:spAutoFit/>
          </a:bodyPr>
          <a:lstStyle/>
          <a:p>
            <a:r>
              <a:rPr lang="en-US" sz="4800" b="1" kern="0" spc="-131" dirty="0">
                <a:solidFill>
                  <a:srgbClr val="591CE6"/>
                </a:solidFill>
                <a:latin typeface="p22-mackinac-pro" pitchFamily="34" charset="0"/>
                <a:ea typeface="p22-mackinac-pro" pitchFamily="34" charset="-122"/>
              </a:rPr>
              <a:t>Historical development</a:t>
            </a:r>
            <a:endParaRPr lang="en-IN" dirty="0">
              <a:latin typeface="Calibr"/>
            </a:endParaRPr>
          </a:p>
        </p:txBody>
      </p:sp>
      <p:sp>
        <p:nvSpPr>
          <p:cNvPr id="3" name="TextBox 2">
            <a:extLst>
              <a:ext uri="{FF2B5EF4-FFF2-40B4-BE49-F238E27FC236}">
                <a16:creationId xmlns:a16="http://schemas.microsoft.com/office/drawing/2014/main" id="{37D3F433-D6A4-E7FC-540D-1994ED1E31FF}"/>
              </a:ext>
            </a:extLst>
          </p:cNvPr>
          <p:cNvSpPr txBox="1"/>
          <p:nvPr/>
        </p:nvSpPr>
        <p:spPr>
          <a:xfrm>
            <a:off x="790222" y="2980267"/>
            <a:ext cx="7676445" cy="2585323"/>
          </a:xfrm>
          <a:prstGeom prst="rect">
            <a:avLst/>
          </a:prstGeom>
          <a:noFill/>
        </p:spPr>
        <p:txBody>
          <a:bodyPr wrap="square" rtlCol="0">
            <a:spAutoFit/>
          </a:bodyPr>
          <a:lstStyle/>
          <a:p>
            <a:r>
              <a:rPr lang="en-IN" sz="2400" kern="100" dirty="0">
                <a:effectLst/>
                <a:latin typeface="Eudoxus Sans"/>
                <a:ea typeface="Calibri" panose="020F0502020204030204" pitchFamily="34" charset="0"/>
                <a:cs typeface="Times New Roman" panose="02020603050405020304" pitchFamily="18" charset="0"/>
              </a:rPr>
              <a:t>Fixed automation has its roots in early industrialization. It began with the invention of specialized machinery for specific tasks during the First Industrial Revolution in the late 18th century. The development of mechanized looms for textiles, such as the </a:t>
            </a:r>
            <a:r>
              <a:rPr lang="en-IN" sz="2400" b="1" kern="100" dirty="0">
                <a:solidFill>
                  <a:srgbClr val="591CE6"/>
                </a:solidFill>
                <a:effectLst/>
                <a:latin typeface="Eudoxus Sans"/>
                <a:ea typeface="Calibri" panose="020F0502020204030204" pitchFamily="34" charset="0"/>
                <a:cs typeface="Times New Roman" panose="02020603050405020304" pitchFamily="18" charset="0"/>
              </a:rPr>
              <a:t>Jacquard loom </a:t>
            </a:r>
            <a:r>
              <a:rPr lang="en-IN" sz="2400" kern="100" dirty="0">
                <a:effectLst/>
                <a:latin typeface="Eudoxus Sans"/>
                <a:ea typeface="Calibri" panose="020F0502020204030204" pitchFamily="34" charset="0"/>
                <a:cs typeface="Times New Roman" panose="02020603050405020304" pitchFamily="18" charset="0"/>
              </a:rPr>
              <a:t>in the </a:t>
            </a:r>
            <a:r>
              <a:rPr lang="en-IN" sz="2400" b="1" kern="100" dirty="0">
                <a:solidFill>
                  <a:srgbClr val="591CE6"/>
                </a:solidFill>
                <a:effectLst/>
                <a:latin typeface="Eudoxus Sans"/>
                <a:ea typeface="Calibri" panose="020F0502020204030204" pitchFamily="34" charset="0"/>
                <a:cs typeface="Times New Roman" panose="02020603050405020304" pitchFamily="18" charset="0"/>
              </a:rPr>
              <a:t>early 1800s, </a:t>
            </a:r>
            <a:r>
              <a:rPr lang="en-IN" sz="2400" kern="100" dirty="0">
                <a:effectLst/>
                <a:latin typeface="Eudoxus Sans"/>
                <a:ea typeface="Calibri" panose="020F0502020204030204" pitchFamily="34" charset="0"/>
                <a:cs typeface="Times New Roman" panose="02020603050405020304" pitchFamily="18" charset="0"/>
              </a:rPr>
              <a:t>can be considered an early form of fixed automation</a:t>
            </a:r>
            <a:r>
              <a:rPr lang="en-IN" sz="1800" kern="100" dirty="0">
                <a:effectLst/>
                <a:latin typeface="Eudoxus Sans"/>
                <a:ea typeface="Calibri" panose="020F0502020204030204" pitchFamily="34" charset="0"/>
                <a:cs typeface="Times New Roman" panose="02020603050405020304" pitchFamily="18" charset="0"/>
              </a:rPr>
              <a:t>.</a:t>
            </a:r>
          </a:p>
          <a:p>
            <a:endParaRPr lang="en-IN" dirty="0"/>
          </a:p>
        </p:txBody>
      </p:sp>
      <p:pic>
        <p:nvPicPr>
          <p:cNvPr id="5" name="Picture 4">
            <a:extLst>
              <a:ext uri="{FF2B5EF4-FFF2-40B4-BE49-F238E27FC236}">
                <a16:creationId xmlns:a16="http://schemas.microsoft.com/office/drawing/2014/main" id="{007676C8-75E2-3CE7-C40C-C884811B39BC}"/>
              </a:ext>
            </a:extLst>
          </p:cNvPr>
          <p:cNvPicPr>
            <a:picLocks noChangeAspect="1"/>
          </p:cNvPicPr>
          <p:nvPr/>
        </p:nvPicPr>
        <p:blipFill rotWithShape="1">
          <a:blip r:embed="rId2"/>
          <a:srcRect l="12500" t="6481" r="18982"/>
          <a:stretch/>
        </p:blipFill>
        <p:spPr>
          <a:xfrm>
            <a:off x="8918223" y="-1"/>
            <a:ext cx="5712178" cy="8229601"/>
          </a:xfrm>
          <a:prstGeom prst="rect">
            <a:avLst/>
          </a:prstGeom>
        </p:spPr>
      </p:pic>
    </p:spTree>
    <p:extLst>
      <p:ext uri="{BB962C8B-B14F-4D97-AF65-F5344CB8AC3E}">
        <p14:creationId xmlns:p14="http://schemas.microsoft.com/office/powerpoint/2010/main" val="349742819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88</TotalTime>
  <Words>997</Words>
  <Application>Microsoft Office PowerPoint</Application>
  <PresentationFormat>Custom</PresentationFormat>
  <Paragraphs>112</Paragraphs>
  <Slides>19</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19</vt:i4>
      </vt:variant>
    </vt:vector>
  </HeadingPairs>
  <TitlesOfParts>
    <vt:vector size="26" baseType="lpstr">
      <vt:lpstr>Arial</vt:lpstr>
      <vt:lpstr>Calibr</vt:lpstr>
      <vt:lpstr>Calibri</vt:lpstr>
      <vt:lpstr>Eudoxus Sans</vt:lpstr>
      <vt:lpstr>p22-mackinac-pro</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sanika menkudale</cp:lastModifiedBy>
  <cp:revision>9</cp:revision>
  <dcterms:created xsi:type="dcterms:W3CDTF">2023-09-01T09:32:44Z</dcterms:created>
  <dcterms:modified xsi:type="dcterms:W3CDTF">2023-09-03T08:52:31Z</dcterms:modified>
</cp:coreProperties>
</file>